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380" r:id="rId2"/>
    <p:sldId id="319" r:id="rId3"/>
    <p:sldId id="342" r:id="rId4"/>
    <p:sldId id="332" r:id="rId5"/>
    <p:sldId id="317" r:id="rId6"/>
    <p:sldId id="292" r:id="rId7"/>
    <p:sldId id="316" r:id="rId8"/>
    <p:sldId id="284" r:id="rId9"/>
    <p:sldId id="287" r:id="rId10"/>
    <p:sldId id="290" r:id="rId11"/>
    <p:sldId id="379" r:id="rId12"/>
    <p:sldId id="286" r:id="rId13"/>
    <p:sldId id="289" r:id="rId14"/>
    <p:sldId id="293" r:id="rId15"/>
    <p:sldId id="294" r:id="rId16"/>
    <p:sldId id="295" r:id="rId17"/>
    <p:sldId id="296" r:id="rId18"/>
    <p:sldId id="320" r:id="rId19"/>
    <p:sldId id="322" r:id="rId20"/>
    <p:sldId id="323" r:id="rId21"/>
    <p:sldId id="325" r:id="rId22"/>
    <p:sldId id="297" r:id="rId23"/>
    <p:sldId id="324" r:id="rId24"/>
    <p:sldId id="381" r:id="rId25"/>
    <p:sldId id="339" r:id="rId26"/>
    <p:sldId id="378" r:id="rId27"/>
    <p:sldId id="308" r:id="rId28"/>
    <p:sldId id="269" r:id="rId29"/>
    <p:sldId id="304" r:id="rId30"/>
    <p:sldId id="305" r:id="rId31"/>
    <p:sldId id="300" r:id="rId32"/>
    <p:sldId id="270" r:id="rId33"/>
    <p:sldId id="377" r:id="rId34"/>
    <p:sldId id="306" r:id="rId35"/>
    <p:sldId id="307" r:id="rId36"/>
    <p:sldId id="410" r:id="rId37"/>
    <p:sldId id="409" r:id="rId38"/>
    <p:sldId id="408" r:id="rId39"/>
    <p:sldId id="309" r:id="rId40"/>
    <p:sldId id="391" r:id="rId41"/>
    <p:sldId id="382" r:id="rId42"/>
    <p:sldId id="335" r:id="rId43"/>
    <p:sldId id="343" r:id="rId44"/>
    <p:sldId id="345" r:id="rId45"/>
    <p:sldId id="346" r:id="rId46"/>
    <p:sldId id="347" r:id="rId47"/>
    <p:sldId id="348" r:id="rId48"/>
    <p:sldId id="349" r:id="rId49"/>
    <p:sldId id="350" r:id="rId50"/>
    <p:sldId id="351" r:id="rId51"/>
    <p:sldId id="352" r:id="rId52"/>
    <p:sldId id="353" r:id="rId53"/>
    <p:sldId id="326" r:id="rId54"/>
    <p:sldId id="328" r:id="rId55"/>
    <p:sldId id="329" r:id="rId56"/>
    <p:sldId id="331" r:id="rId57"/>
    <p:sldId id="354" r:id="rId58"/>
    <p:sldId id="358" r:id="rId59"/>
    <p:sldId id="374" r:id="rId60"/>
    <p:sldId id="404" r:id="rId61"/>
    <p:sldId id="405" r:id="rId62"/>
    <p:sldId id="395" r:id="rId63"/>
    <p:sldId id="399" r:id="rId64"/>
    <p:sldId id="401" r:id="rId65"/>
    <p:sldId id="407" r:id="rId66"/>
    <p:sldId id="402" r:id="rId67"/>
    <p:sldId id="400" r:id="rId68"/>
    <p:sldId id="406" r:id="rId69"/>
    <p:sldId id="394" r:id="rId70"/>
    <p:sldId id="373" r:id="rId71"/>
    <p:sldId id="360" r:id="rId72"/>
    <p:sldId id="361" r:id="rId73"/>
    <p:sldId id="359" r:id="rId74"/>
    <p:sldId id="372" r:id="rId75"/>
    <p:sldId id="403" r:id="rId76"/>
    <p:sldId id="315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272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4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36AE9-B1C6-4449-81EE-32BE4D3F951D}" type="datetimeFigureOut">
              <a:rPr lang="ru-RU" smtClean="0"/>
              <a:pPr/>
              <a:t>29.08.2016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14A7E-082F-4C18-8403-6446168EFEB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14A7E-082F-4C18-8403-6446168EFEB9}" type="slidenum">
              <a:rPr lang="ru-RU" smtClean="0"/>
              <a:pPr/>
              <a:t>70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29.08.2016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president.gov.ua/done_img/gib/4125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1.tiff"/><Relationship Id="rId4" Type="http://schemas.openxmlformats.org/officeDocument/2006/relationships/image" Target="../media/image90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c.pics.livejournal.com/crazycretaceous/4690138/12313/12313_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67544" y="188640"/>
            <a:ext cx="835292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Белгородский государственный аграрный университет им. В.Я. Горина</a:t>
            </a:r>
            <a:br>
              <a:rPr lang="ru-RU" sz="2600" b="1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600" b="1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Управление библиотечно-информационных ресурсов</a:t>
            </a:r>
            <a:endParaRPr lang="ru-RU" sz="2600" b="1" dirty="0">
              <a:ln w="18000">
                <a:solidFill>
                  <a:schemeClr val="accent5">
                    <a:lumMod val="5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6093296"/>
            <a:ext cx="141417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2016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132856"/>
            <a:ext cx="849694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500" dirty="0" smtClean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latin typeface="Bookman Old Style" pitchFamily="18" charset="0"/>
              </a:rPr>
              <a:t>Терроризм – угроза личности, обществу, государству</a:t>
            </a:r>
            <a:endParaRPr lang="ru-RU" sz="5500" dirty="0">
              <a:ln>
                <a:solidFill>
                  <a:schemeClr val="bg1"/>
                </a:solidFill>
              </a:ln>
              <a:solidFill>
                <a:srgbClr val="00B0F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67249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Терроризм в Древнем мире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4221088"/>
            <a:ext cx="7344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 XI </a:t>
            </a: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</a:t>
            </a:r>
            <a:r>
              <a:rPr lang="en-US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XIX</a:t>
            </a: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века в Индии действовали различные тайные общества. Члены секты «душителей» уничтожали своих жертв с помощью шелкового шнурка, считая этот способ убийства ритуальным жертвоприношением богине Кали.</a:t>
            </a:r>
            <a:endParaRPr lang="ru-RU" sz="2400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6084" name="Picture 4" descr="http://www.cablook.com/wp-content/uploads/2015/01/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248472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6" name="Picture 6" descr="http://www.gumilev-center.ru/wp-content/uploads/2011/11/%D1%82%D1%85%D0%B0%D0%B3%D0%B871.jpg"/>
          <p:cNvPicPr>
            <a:picLocks noChangeAspect="1" noChangeArrowheads="1"/>
          </p:cNvPicPr>
          <p:nvPr/>
        </p:nvPicPr>
        <p:blipFill>
          <a:blip r:embed="rId3" cstate="print"/>
          <a:srcRect t="12550" b="33663"/>
          <a:stretch>
            <a:fillRect/>
          </a:stretch>
        </p:blipFill>
        <p:spPr bwMode="auto">
          <a:xfrm>
            <a:off x="4716016" y="1124744"/>
            <a:ext cx="4104456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188640"/>
            <a:ext cx="49936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Терроризм в России</a:t>
            </a:r>
          </a:p>
        </p:txBody>
      </p:sp>
      <p:pic>
        <p:nvPicPr>
          <p:cNvPr id="96258" name="Picture 2" descr="http://shkolazhizni.ru/img/content/i74/74996_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3312368" cy="437539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23928" y="980728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Засулич Вера Ивановна</a:t>
            </a:r>
            <a:b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(партийный и литературный псевдоним – Велика, Велика Дмитриевна, Вера Ивановна)</a:t>
            </a:r>
            <a:b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1849-1919 деятель русского революционного движения.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24 января 1878 года стреляла в петербургского Градоначальника Ф.Ф. Трепова. Оправдательный приговор, вынесенный ей судом присяжных, вызвал единодушное одобрение общественности.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42.radikal.ru/i098/1105/46/09052d04484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3744416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907704" y="0"/>
            <a:ext cx="49936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Терроризм в России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3717032"/>
            <a:ext cx="51480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1879 году в России возникла террористическая организация «Народная воля», которая вынесла «смертный приговор» императору Александру </a:t>
            </a:r>
            <a:r>
              <a:rPr lang="en-US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Было совершено семь покушений. Последнее – 1 марта 1881 года завершилось убийством царя. </a:t>
            </a:r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1988" name="Picture 4" descr="http://minsknews.by/wp-content/uploads/2016/04/1866-pokushenie-na-Aleksandra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692696"/>
            <a:ext cx="4573016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92696"/>
            <a:ext cx="86409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тот злополучный день император ехал в карете из Михайловского дворца. На набережной появился Рысаков. Бомбу он завернул в белый платок и шёл прямо навстречу карете. Один из казаков поскакал к нему навстречу, но ничего не успел предпринять. Террорист бросил бомбу. Раздался сильный взрыв. Карета осела набок, а Рысаков попытался скрыться, но был задержан охраной. В общей суматохе император вышел из кареты и подошёл к террористу узнать его имя. В это время недалеко от места трагедии стоял у железной решётки Игнатий Гриневицкий со второй бомбой. На него никто не обращал внимание. Государь тем временем отошёл от Рысакова и пошел по набережной в сопровождении полицмейстера. В отдалении находилась Перовская. Когда царь поравнялся с Гриневицким, она взмахнула белым платком, и террорист бросил вторую бомбу. Этот взрыв оказался смертельным для самодержца. </a:t>
            </a:r>
            <a:endParaRPr lang="ru-RU" sz="2400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46925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Последнее покушение на Александра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II</a:t>
            </a:r>
            <a:endParaRPr lang="ru-RU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404664"/>
            <a:ext cx="184731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5200" dirty="0" smtClean="0"/>
          </a:p>
          <a:p>
            <a:endParaRPr lang="ru-RU" sz="5200" dirty="0"/>
          </a:p>
        </p:txBody>
      </p:sp>
      <p:pic>
        <p:nvPicPr>
          <p:cNvPr id="1026" name="Picture 2" descr="http://ikrim.net/timthumb.php?src=http://krim.ws/2016/uploads/images/pix/terror.jpg&amp;w=600&amp;h=360&amp;zc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267744" y="2420888"/>
            <a:ext cx="490551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Виды терроризма</a:t>
            </a:r>
            <a:endParaRPr lang="ru-RU" sz="5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0"/>
            <a:ext cx="62696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Политический терроризм</a:t>
            </a:r>
            <a:endParaRPr lang="ru-RU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3564791"/>
            <a:ext cx="842493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Политический терроризм – это незаконные угрозы или применение насилия против гражданского населения, определенных социальных групп, правительства. К таким действиям относятся взрывы в местах скопления людей, убийства мирных граждан, захват заложников, зданий и самолетов, и каждое подобное преступление совершается группой лиц для осуществления собственных корыстных целей.</a:t>
            </a:r>
          </a:p>
        </p:txBody>
      </p:sp>
      <p:pic>
        <p:nvPicPr>
          <p:cNvPr id="35842" name="Picture 2" descr="http://drugieberega.atomsoznanya.ru/uploads/posts/2012-04/1334440040_hamas_war0402.jpg"/>
          <p:cNvPicPr>
            <a:picLocks noChangeAspect="1" noChangeArrowheads="1"/>
          </p:cNvPicPr>
          <p:nvPr/>
        </p:nvPicPr>
        <p:blipFill>
          <a:blip r:embed="rId2" cstate="print"/>
          <a:srcRect b="11253"/>
          <a:stretch>
            <a:fillRect/>
          </a:stretch>
        </p:blipFill>
        <p:spPr bwMode="auto">
          <a:xfrm>
            <a:off x="1979712" y="764704"/>
            <a:ext cx="4680520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88640"/>
            <a:ext cx="58753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Религиозный терроризм</a:t>
            </a:r>
          </a:p>
        </p:txBody>
      </p:sp>
      <p:pic>
        <p:nvPicPr>
          <p:cNvPr id="36866" name="Picture 2" descr="http://www.lawinrussia.ru/sites/default/files/images/123_12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4536504" cy="3261320"/>
          </a:xfrm>
          <a:prstGeom prst="rect">
            <a:avLst/>
          </a:prstGeom>
          <a:noFill/>
        </p:spPr>
      </p:pic>
      <p:pic>
        <p:nvPicPr>
          <p:cNvPr id="36868" name="Picture 4" descr="http://hayastannews.com/wp-content/uploads/2015/02/PAKISTAN-article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4139952" cy="285407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5013176"/>
            <a:ext cx="871296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Религиозный терроризм - это самый опасный вид терроризма, основанный на религиозном фанатизме. Здесь можно отметить борьбу палестинцев против Израиля.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0"/>
            <a:ext cx="63578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Национальный терроризм</a:t>
            </a:r>
          </a:p>
        </p:txBody>
      </p:sp>
      <p:pic>
        <p:nvPicPr>
          <p:cNvPr id="37890" name="Picture 2" descr="http://ic.pics.livejournal.com/wasin/39853050/256640/256640_original.jpg?from=http://ic.pics.livejournal.com/wasin/39853050/256640/256640_original.jpg"/>
          <p:cNvPicPr>
            <a:picLocks noChangeAspect="1" noChangeArrowheads="1"/>
          </p:cNvPicPr>
          <p:nvPr/>
        </p:nvPicPr>
        <p:blipFill>
          <a:blip r:embed="rId2" cstate="print"/>
          <a:srcRect l="2751" t="10500" r="2751" b="19151"/>
          <a:stretch>
            <a:fillRect/>
          </a:stretch>
        </p:blipFill>
        <p:spPr bwMode="auto">
          <a:xfrm>
            <a:off x="1187624" y="908720"/>
            <a:ext cx="6552728" cy="374441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4581128"/>
            <a:ext cx="871296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Национальный терроризм - это метод борьбы народов за создание собственного государства. Когда народы, не имеющие собственного государства, требуют независимости и берутся за оружие. Сюда относится борьба курдов за создание Курдистана.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&amp;YAcy;&amp;dcy;&amp;iecy;&amp;rcy;&amp;ncy;&amp;ycy;&amp;jcy; &amp;tcy;&amp;iecy;&amp;rcy;&amp;acy;&amp;kcy;&amp;t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980728"/>
            <a:ext cx="5904656" cy="244827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07704" y="260648"/>
            <a:ext cx="48718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Ядерный терроризм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441680"/>
            <a:ext cx="8784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Ядерный терроризм – это намерения и действия отдельных лиц или групп по завладению ядерным оружием или радиоактивными материалами с дальнейшим их использованием или угрозой использования, а также атака объектов ядерной инфраструктуры с целью нанесения людских потерь, экологического ущерба, оказания сильного психологического воздействия на население для достижения определенных политических или экономических целей. Пока ядерный терроризм существует лишь гипотетически.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88640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Транспортный терроризм</a:t>
            </a:r>
          </a:p>
        </p:txBody>
      </p:sp>
      <p:pic>
        <p:nvPicPr>
          <p:cNvPr id="52226" name="Picture 2" descr="http://news.bbc.co.uk/nol/shared/spl/hi/pop_ups/05/in_pictures_the_london_explosions/img/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52736"/>
            <a:ext cx="4176464" cy="2736304"/>
          </a:xfrm>
          <a:prstGeom prst="rect">
            <a:avLst/>
          </a:prstGeom>
          <a:noFill/>
        </p:spPr>
      </p:pic>
      <p:pic>
        <p:nvPicPr>
          <p:cNvPr id="52230" name="Picture 6" descr="http://www.forumdaily.com/wp-content/uploads/2015/11/SPAIN_TERROR_TRIAL_17294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4176464" cy="273630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3789040"/>
            <a:ext cx="8712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 стал настоящей бедой во второй половине ХХ в. Началом такого рода террористической деятельности принято считать пиратство и захват судов во времена рабовладельческого строя и в средние века. В 80-е и 90-е гг. прошлого столетия транспортный терроризм заявил о себе в полный голос. Основными формами такого терроризма являются захват и угон воздушных судов, а также минирование самолетов взрывными устройствами.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3.bp.blogspot.com/-DfKPCfKFutM/VAc5JQi_zVI/AAAAAAAACJk/Ugdozzsyv4E/s1600/bilbord_11%2B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0"/>
            <a:ext cx="69429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Государственный терроризм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284984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Государственный терроризм — термин, используемый для обозначения государственного насилия против гражданских лиц. Под актами государственного терроризма обычно понимают незаконные задержания, убийства, похищения, пытки и казнь граждан без суда и следствия, выполняемые сотрудниками силовых структур (полицией и иными органами правопорядка). Государственным терроризмом также называют террористические акты, совершаемые сотрудниками специальных органов государства.</a:t>
            </a:r>
          </a:p>
        </p:txBody>
      </p:sp>
      <p:pic>
        <p:nvPicPr>
          <p:cNvPr id="54274" name="Picture 2" descr="http://birge.info/upload/medialibrary/169/16940e1198595518c68c5f0a01caf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692696"/>
            <a:ext cx="4896544" cy="26642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811012"/>
            <a:ext cx="8712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Международный терроризм зародился в конце 1960-х годов и получил значительное развитие к концу XX — началу XX</a:t>
            </a:r>
            <a:r>
              <a:rPr lang="en-US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 </a:t>
            </a: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века. Основными целями международного терроризма является дезорганизация государственного управления, нанесение экономического и политического ущерба, нарушение устоев общественного устройства, которые должны побудить, по замыслу террористов, правительство к изменению политики.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0"/>
            <a:ext cx="67441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Международный терроризм</a:t>
            </a:r>
          </a:p>
        </p:txBody>
      </p:sp>
      <p:sp>
        <p:nvSpPr>
          <p:cNvPr id="56322" name="AutoShape 2" descr="https://cont.ws/uploads/pic/2016/3/Anon1222896686-AlQaedaAndTheTaleOfTwoBattlespace202361_l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6324" name="AutoShape 4" descr="https://cont.ws/uploads/pic/2016/3/Anon1222896686-AlQaedaAndTheTaleOfTwoBattlespace202361_l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6326" name="AutoShape 6" descr="https://cont.ws/uploads/pic/2016/3/Anon1222896686-AlQaedaAndTheTaleOfTwoBattlespace202361_l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2" cstate="print"/>
          <a:srcRect r="3814"/>
          <a:stretch>
            <a:fillRect/>
          </a:stretch>
        </p:blipFill>
        <p:spPr bwMode="auto">
          <a:xfrm>
            <a:off x="2267744" y="908720"/>
            <a:ext cx="439248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88640"/>
            <a:ext cx="64956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Криминальный терроризм</a:t>
            </a:r>
          </a:p>
        </p:txBody>
      </p:sp>
      <p:pic>
        <p:nvPicPr>
          <p:cNvPr id="38914" name="Picture 2" descr="http://www.chitalnya.ru/upload2/683/7b7c2c3312e820024449b0402197f15d.jpg"/>
          <p:cNvPicPr>
            <a:picLocks noChangeAspect="1" noChangeArrowheads="1"/>
          </p:cNvPicPr>
          <p:nvPr/>
        </p:nvPicPr>
        <p:blipFill>
          <a:blip r:embed="rId2" cstate="print"/>
          <a:srcRect b="5660"/>
          <a:stretch>
            <a:fillRect/>
          </a:stretch>
        </p:blipFill>
        <p:spPr bwMode="auto">
          <a:xfrm>
            <a:off x="2051720" y="980728"/>
            <a:ext cx="4974332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5085184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Криминальный терроризм заключается в использовании уголовными преступниками методов насилия и устрашения, заимствованными из практики террористических организаций.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811012"/>
            <a:ext cx="8640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Компьютерный терроризм (кибертерроризм) — использование компьютерных и телекоммуникационных технологий (прежде всего, Интернета) в террористических целях. Термин был предложен в 1980-х годах старшим научным сотрудником Института безопасности и разведки Барри Коллином, который использовал его в контексте тенденции к переходу терроризма из физического в виртуальный мир.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260648"/>
            <a:ext cx="5112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Кибертерроризм</a:t>
            </a:r>
          </a:p>
        </p:txBody>
      </p:sp>
      <p:pic>
        <p:nvPicPr>
          <p:cNvPr id="55298" name="Picture 2" descr="http://www.qeri.ru/wp-content/uploads/2016/02/v-ssha-rossijskogo-hakera-prigovorili-k-4-5-godam-tyuremnogo-zaklyucheniya_14436047447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4104456" cy="2736304"/>
          </a:xfrm>
          <a:prstGeom prst="rect">
            <a:avLst/>
          </a:prstGeom>
          <a:noFill/>
        </p:spPr>
      </p:pic>
      <p:pic>
        <p:nvPicPr>
          <p:cNvPr id="55300" name="Picture 4" descr="http://hronograf.kiev.ua/images/NEWS/7-cikave/tehno/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4176464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0"/>
            <a:ext cx="38443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Виды терактов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84002"/>
            <a:ext cx="8784976" cy="617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Убийства (с применением холодного и огнестрельного оружия, ядов).</a:t>
            </a:r>
          </a:p>
          <a:p>
            <a:pPr algn="just">
              <a:lnSpc>
                <a:spcPct val="80000"/>
              </a:lnSpc>
              <a:defRPr/>
            </a:pPr>
            <a:endParaRPr lang="ru-RU" sz="2600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Взрывы (во дворе, в общественном транспорте, в зданиях, на рынках, стадионах, и других местах массового скопления людей).</a:t>
            </a:r>
          </a:p>
          <a:p>
            <a:pPr algn="just">
              <a:lnSpc>
                <a:spcPct val="80000"/>
              </a:lnSpc>
              <a:defRPr/>
            </a:pPr>
            <a:endParaRPr lang="ru-RU" sz="2600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Захват транспортных средств с пассажирами (самолетов, автобусов, автомобилей).</a:t>
            </a:r>
          </a:p>
          <a:p>
            <a:pPr algn="just">
              <a:lnSpc>
                <a:spcPct val="80000"/>
              </a:lnSpc>
              <a:defRPr/>
            </a:pPr>
            <a:endParaRPr lang="ru-RU" sz="2600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Захват заложников (похищение людей).</a:t>
            </a:r>
          </a:p>
          <a:p>
            <a:pPr algn="just">
              <a:lnSpc>
                <a:spcPct val="80000"/>
              </a:lnSpc>
              <a:defRPr/>
            </a:pPr>
            <a:endParaRPr lang="ru-RU" sz="2600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Поджоги, угрозы по телефону, шантаж.</a:t>
            </a:r>
          </a:p>
          <a:p>
            <a:pPr algn="just">
              <a:lnSpc>
                <a:spcPct val="80000"/>
              </a:lnSpc>
              <a:defRPr/>
            </a:pPr>
            <a:endParaRPr lang="ru-RU" sz="2600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Отравление водоисточников, продуктов.</a:t>
            </a:r>
          </a:p>
          <a:p>
            <a:pPr algn="just">
              <a:lnSpc>
                <a:spcPct val="80000"/>
              </a:lnSpc>
              <a:defRPr/>
            </a:pPr>
            <a:endParaRPr lang="ru-RU" sz="2600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Акции с использованием оружия массового поражения, отравляющих веществ, электромагнитных и кибернетических средств (как возможная реальность).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ic1.static.km.ru/sites/default/files/img/article/2013/6/6/ebr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83568" y="4221088"/>
            <a:ext cx="777686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Самые «громкие» террористические акты</a:t>
            </a:r>
            <a:endParaRPr lang="ru-RU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81602" y="0"/>
            <a:ext cx="92256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Захват автобуса в Минеральных водах</a:t>
            </a:r>
          </a:p>
        </p:txBody>
      </p:sp>
      <p:pic>
        <p:nvPicPr>
          <p:cNvPr id="94210" name="Picture 2" descr="http://cs616819.vk.me/v616819806/15a15/DWf-t3wNlK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3888432" cy="2576711"/>
          </a:xfrm>
          <a:prstGeom prst="rect">
            <a:avLst/>
          </a:prstGeom>
          <a:noFill/>
        </p:spPr>
      </p:pic>
      <p:pic>
        <p:nvPicPr>
          <p:cNvPr id="94212" name="Picture 4" descr="http://cs635103.vk.me/v635103806/ce/FoFLKxHuLOk.jpg"/>
          <p:cNvPicPr>
            <a:picLocks noChangeAspect="1" noChangeArrowheads="1"/>
          </p:cNvPicPr>
          <p:nvPr/>
        </p:nvPicPr>
        <p:blipFill>
          <a:blip r:embed="rId3" cstate="print"/>
          <a:srcRect b="7639"/>
          <a:stretch>
            <a:fillRect/>
          </a:stretch>
        </p:blipFill>
        <p:spPr bwMode="auto">
          <a:xfrm>
            <a:off x="251520" y="3645024"/>
            <a:ext cx="3744416" cy="280831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11960" y="692696"/>
            <a:ext cx="460851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случилось </a:t>
            </a:r>
            <a: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декабря 1988 г</a:t>
            </a: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ода</a:t>
            </a:r>
            <a: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Четверо вооруженных бандитов захватили в городе Орджоникидзе автобус с 32 учениками 4-го класса и учительницей Натальей Ефимовой. Они</a:t>
            </a:r>
            <a: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потребовали</a:t>
            </a: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обмен на заложников</a:t>
            </a:r>
            <a: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крупную сумму денег в иностранной валюте и самолет для вылета за рубеж. В противном случае угрожали всех сжечь: под каждым сиденьем террористы поставили по три 3-литровых банки бензина. История с захватом детей прогремела на всю страну. </a:t>
            </a:r>
            <a:endParaRPr lang="ru-RU" sz="2400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487025"/>
            <a:ext cx="565212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Первый двойной теракт в Израиле и один из особо тяжёлых. 22 января 1995 года, десятки солдат возвращались на военные базы из дома и ожидали тремпов у перекрестка Бейт Лид. Террорист смертник, одетый в форму Цахала, зашел в гущу солдат, и, спустя несколько минут начал изображать резкое недомогание. После того, как несколько солдат склонились над ним, он привел в действие пояс-взрывчатку с 10-ю килограммами тротила. Через несколько минут, после того как бывшие неподалеку прохожие начали оказывать помощь, взорвался второй террорист. 22 человека (из них 21 солдат) были убиты и 66 ранены.</a:t>
            </a:r>
            <a:endParaRPr lang="ru-RU" sz="2400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0"/>
            <a:ext cx="81932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Террористический акт в Израиле</a:t>
            </a:r>
          </a:p>
        </p:txBody>
      </p:sp>
      <p:pic>
        <p:nvPicPr>
          <p:cNvPr id="46082" name="Picture 2" descr="http://www.newsru.co.il/pict/id/large/450790_2011063016022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3312368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4" name="Picture 4" descr="http://diyaz.narod.ru/images/ter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21088"/>
            <a:ext cx="3286125" cy="2295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88640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Памятник «Лестница в небо в Израиле»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5602" name="Picture 2" descr="https://otvet.imgsmail.ru/download/u_67b8be25a7fc96eb5f282084ccfeab4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67544" y="1844824"/>
            <a:ext cx="4032448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644008" y="1916832"/>
            <a:ext cx="41044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Перекрёсток Бейт Лид. Памятник погибшим в теракте 22 солдатам Армии Обороны Израиля. Памятник был создан художницей по стеклу и керамике Сарой Конфорти из Кфар Йона, и в 2006 году, через 11 лет, был воздвигнут в полукилометре к востоку от перекрестка. </a:t>
            </a:r>
            <a:endParaRPr lang="ru-RU" sz="2400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Террористический акт в Америке 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5856" y="836712"/>
            <a:ext cx="5868144" cy="6342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282575" algn="just">
              <a:spcBef>
                <a:spcPts val="500"/>
              </a:spcBef>
              <a:buClr>
                <a:srgbClr val="99FF99"/>
              </a:buClr>
              <a:buSzPct val="80000"/>
              <a:buFont typeface="Wingdings" charset="2"/>
              <a:buNone/>
              <a:tabLst>
                <a:tab pos="36353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dirty="0" smtClean="0"/>
              <a:t>    </a:t>
            </a:r>
            <a: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 сентября 2001 года, в 28-ю годовщину подготовленного ЦРУ военного путча в Чили, и 11-ю годовщину речи Буша-старшего "Новый мировой порядок", террористы захватили четыре самолета. Согласно официальной версии девятнадцать арабов угнали 4 самолета; врезались на двух из них в башни Всемирного Торгового центра, что стало причиной пожара внутри, и врезались на третьем в Пентагон. Согласно официальной версии, в результате пожара стальные несущие балки расплавились, что стало причиной обрушения башен. </a:t>
            </a:r>
          </a:p>
          <a:p>
            <a:pPr marL="363538" indent="-282575">
              <a:spcBef>
                <a:spcPts val="500"/>
              </a:spcBef>
              <a:buClr>
                <a:srgbClr val="99FF99"/>
              </a:buClr>
              <a:buSzPct val="80000"/>
              <a:buFont typeface="Wingdings" charset="2"/>
              <a:buNone/>
              <a:tabLst>
                <a:tab pos="36353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0962" name="Picture 2" descr="http://floridapundit.com/wp-content/uploads/2009/11/wtc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3419872" cy="265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4" name="Picture 4" descr="http://www.forumdaily.com/wp-content/uploads/2015/10/enhanced-buzz-wide-6749-1445291084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05064"/>
            <a:ext cx="3456384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04664"/>
            <a:ext cx="748883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«Терроризм – главная угроза безопасности человечества в </a:t>
            </a:r>
            <a:r>
              <a:rPr lang="en-US" sz="5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XXI </a:t>
            </a:r>
            <a:r>
              <a:rPr lang="ru-RU" sz="5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веке».</a:t>
            </a:r>
          </a:p>
          <a:p>
            <a:endParaRPr lang="ru-RU" sz="5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5600" b="1" i="1" dirty="0" smtClean="0">
                <a:latin typeface="Times New Roman" pitchFamily="18" charset="0"/>
                <a:cs typeface="Times New Roman" pitchFamily="18" charset="0"/>
              </a:rPr>
              <a:t>В.В. Путин</a:t>
            </a:r>
            <a:r>
              <a:rPr lang="ru-RU" sz="5600" dirty="0" smtClean="0"/>
              <a:t/>
            </a:r>
            <a:br>
              <a:rPr lang="ru-RU" sz="5600" dirty="0" smtClean="0"/>
            </a:br>
            <a:endParaRPr lang="ru-RU" sz="5600" dirty="0"/>
          </a:p>
        </p:txBody>
      </p:sp>
      <p:pic>
        <p:nvPicPr>
          <p:cNvPr id="76802" name="Picture 2" descr="http://fxstock.ru/uploads/2013-03/1362339825_Voldyuha-Putin-uvolil-g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789040"/>
            <a:ext cx="3888432" cy="2852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buckysandbridge.com/2011-1_Florida/102_Bayone_Memorial_aeri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3096344" cy="4149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851920" y="1268760"/>
            <a:ext cx="50040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Слеза скорби (Нью-Йорк). Это дар скульптора Церетели американскому народу в знак памяти жертв терактов 11 сентября 2001 года. 176 – тонная скульптура состоит из 30-метрового бронзового пилона, середина которого расколота страшной рваной раной, в центре которой висит 11-метровая слеза из никеля весом 4 тонны. Монумент имеет 11 граней, где выгравированы имена более чем 3400 жертв терактов.</a:t>
            </a:r>
            <a:endParaRPr lang="ru-RU" sz="2400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260648"/>
            <a:ext cx="62824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Памятник «Слеза скорби»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79399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Террористический акт в Москве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7864" y="836712"/>
            <a:ext cx="5796136" cy="5727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282575" algn="just">
              <a:spcBef>
                <a:spcPts val="500"/>
              </a:spcBef>
              <a:buClr>
                <a:srgbClr val="99FF99"/>
              </a:buClr>
              <a:buSzPct val="80000"/>
              <a:buFont typeface="Wingdings" charset="2"/>
              <a:buNone/>
              <a:tabLst>
                <a:tab pos="36353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600" dirty="0" smtClean="0"/>
              <a:t>    </a:t>
            </a:r>
            <a: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23 октября 2002 года в 21.05 в центре Москвы (в театральном центре на Дубровке) более 50 вооруженных террористов захватили зал, в котором шел популярный мюзикл «Норд-Ост». Террористы требовали прекратить войну в Чечне, угрожая расстрелять заложников и взорвать зал. 26 октября в 5.32 после уникальной в мировой истории спецоперации более 500 заложников были освобождены. Уничтожены 50 террористов – 32 мужчин и 18 женщин. 117 заложников погибли. </a:t>
            </a:r>
          </a:p>
          <a:p>
            <a:pPr marL="363538" indent="-282575" algn="just">
              <a:spcBef>
                <a:spcPts val="500"/>
              </a:spcBef>
              <a:buClr>
                <a:srgbClr val="99FF99"/>
              </a:buClr>
              <a:buSzPct val="80000"/>
              <a:buFont typeface="Wingdings" charset="2"/>
              <a:buNone/>
              <a:tabLst>
                <a:tab pos="36353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28 октября был объявлен день траура.</a:t>
            </a:r>
          </a:p>
        </p:txBody>
      </p:sp>
      <p:pic>
        <p:nvPicPr>
          <p:cNvPr id="38916" name="Picture 4" descr="http://gamebomb.ru/files/galleries/001/0/03/137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9"/>
            <a:ext cx="3600400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8" name="Picture 6" descr="http://media.dentv.ru/CACHE/images/entries/thumbs/nord-ost-1/3574c3d59f563424d001425931a1e1f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293096"/>
            <a:ext cx="3600400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0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Памятник жертвам </a:t>
            </a:r>
          </a:p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«Норд-Оста» в Москве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7650" name="Picture 2" descr="http://inqs.karnage.ru/uploads/posts/2010-10/1288071696_450px-nordost-dubrovka.jpg"/>
          <p:cNvPicPr>
            <a:picLocks noChangeAspect="1" noChangeArrowheads="1"/>
          </p:cNvPicPr>
          <p:nvPr/>
        </p:nvPicPr>
        <p:blipFill>
          <a:blip r:embed="rId2" cstate="print"/>
          <a:srcRect b="8697"/>
          <a:stretch>
            <a:fillRect/>
          </a:stretch>
        </p:blipFill>
        <p:spPr bwMode="auto">
          <a:xfrm>
            <a:off x="251520" y="1412776"/>
            <a:ext cx="2808312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283968" y="1916832"/>
            <a:ext cx="457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Памятный гранитный камень с надписью «В память о жертвах терроризма» и семиметровая стела из белого гранита, увенчанная тремя бронзовыми журавлями. Мемориал открыт 23 октября 2003 г. в первую годовщину захвата заложников.</a:t>
            </a:r>
            <a:b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Скульптор — Александр Белашов, архитектор — Илья Былинкин. </a:t>
            </a:r>
            <a:endParaRPr lang="ru-RU" sz="2400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7654" name="Picture 6" descr="http://zadonskcult.ucoz.ru/nw/nw00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149080"/>
            <a:ext cx="2952328" cy="249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032" y="-171400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Террористический акт на Тушинском аэродроме</a:t>
            </a:r>
          </a:p>
        </p:txBody>
      </p:sp>
      <p:pic>
        <p:nvPicPr>
          <p:cNvPr id="1026" name="Picture 2" descr="http://tushinec.ru/tushinka/gallery/album/archive/11426/mini_obelisk_terak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149080"/>
            <a:ext cx="3744416" cy="2516139"/>
          </a:xfrm>
          <a:prstGeom prst="rect">
            <a:avLst/>
          </a:prstGeom>
          <a:noFill/>
        </p:spPr>
      </p:pic>
      <p:pic>
        <p:nvPicPr>
          <p:cNvPr id="1028" name="Picture 4" descr="http://i.timeout.ru/pix/resize/152/371/707x47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3995935" cy="26642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355976" y="1225689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05 июля 2003 года в Москве был совершён террористический акт: у входа на Тушинский аэродром, где в это время проходил рок-фестиваль «Крылья», были взорваны две бомбы. Взрывы произвели две террористки-смертницы. По официальным данным погибло 13 и ранено 59 человек. Больших жертв удалось избежать только потому, что охрана, заподозрив этих женщин, не пропустила их в толпу участников фестиваля.</a:t>
            </a:r>
            <a:endParaRPr lang="ru-RU" sz="2400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0265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Террористический акт в Беслане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39952" y="908720"/>
            <a:ext cx="4716016" cy="5949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сентября 2004 года группа вооруженных людей в масках  подъехала к зданию школы №1 в Беслане  на нескольких автомобилях и прямо со школьной линейки захватила в качестве заложников 1128 – детей и их родителей, - загнав их в спорт зал школы. Террористы потребовали от властей освобождения боевиков, ранее задержанных по подозрению в участии в нападении на Ингушетию 21-22 июня 2004 года, и вывода российских войск из Чечни.</a:t>
            </a:r>
          </a:p>
        </p:txBody>
      </p:sp>
      <p:pic>
        <p:nvPicPr>
          <p:cNvPr id="44034" name="Picture 2" descr="http://shokgid.ru/wp-content/uploads/2015/11/1447528142_Terrakt-v-Besla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3960440" cy="2561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8" name="Picture 6" descr="http://www.syl.ru/misc/i/ai/186839/776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05064"/>
            <a:ext cx="3960440" cy="2496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0"/>
            <a:ext cx="856895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Памятник жертвам Бесланской трагедии</a:t>
            </a:r>
            <a:r>
              <a:rPr lang="ru-RU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endParaRPr lang="ru-RU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8674" name="Picture 2" descr="http://stat8.blog.ru/lr/0a0da93e0626930df3379cfe6e539c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3168352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995936" y="1556792"/>
            <a:ext cx="514806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Монумент «Древо скорби» - это отдельный памятник, расположенный в мемориальном комплексе в Беслане. Композиция памятника представляет собой отлитый из ствол дерева, образованный четырьмя женскими фигурами. Крона древа составлена из распростертых женских рук, которые держат ангелов, символизирующих погибших детей. Монумент высотой около 9 метров спроектирован скульпторами А.Корнаевым и З.Дзанаговым.   </a:t>
            </a:r>
          </a:p>
          <a:p>
            <a:r>
              <a:rPr lang="en-US" sz="2600" b="1" dirty="0" smtClean="0"/>
              <a:t> </a:t>
            </a:r>
            <a:endParaRPr lang="ru-RU" sz="2600" b="1" dirty="0"/>
          </a:p>
        </p:txBody>
      </p:sp>
      <p:pic>
        <p:nvPicPr>
          <p:cNvPr id="2050" name="Picture 2" descr="http://rg.ru/i/gallery/fd11cb0c/acf097d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77072"/>
            <a:ext cx="3240360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71296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Террористический акт на Черкизовском рынке в Москве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844824"/>
            <a:ext cx="4211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 августа 2006 года на одной из территорий Черкизовского рынка в Москве произошёл взрыв. В результате теракта погибли 14 человек, в том числе двое детей и были ранены 61 человек. По сведениям очевидцев, сумку с бомбой пронесли три человека, двоих из которых охране рынка удалось задержать.</a:t>
            </a:r>
          </a:p>
        </p:txBody>
      </p:sp>
      <p:pic>
        <p:nvPicPr>
          <p:cNvPr id="94210" name="Picture 2" descr="http://img.vz.ru/upimg/m45/m459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77072"/>
            <a:ext cx="4104456" cy="2636912"/>
          </a:xfrm>
          <a:prstGeom prst="rect">
            <a:avLst/>
          </a:prstGeom>
          <a:noFill/>
        </p:spPr>
      </p:pic>
      <p:pic>
        <p:nvPicPr>
          <p:cNvPr id="94212" name="Picture 4" descr="http://im1.kommersant.ru/Issues.photo/Corp/2008/01/30/KMO_062510_00409_1_t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4104456" cy="2465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>Террористический акт в Московском метрополитене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0984" y="1225689"/>
            <a:ext cx="45730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29 марта 2010 года на станциях «Лубянка» и «Парк культуры», двумя террористками-смертницами российского происхождения были произведены два взрыва. В результате которых, погибло 41 и ранено 88 человек. Среди пострадавших были граждане России, Таджикистана, Киргизии, Филиппин, Израиля и Малайзии.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Ответственность за взрывы взял на себя лидер «Кавказского эмирата» Доку Умаров.</a:t>
            </a:r>
          </a:p>
        </p:txBody>
      </p:sp>
      <p:pic>
        <p:nvPicPr>
          <p:cNvPr id="93186" name="Picture 2" descr="http://kazanweek.ru/images/article/1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05064"/>
            <a:ext cx="4248472" cy="2672756"/>
          </a:xfrm>
          <a:prstGeom prst="rect">
            <a:avLst/>
          </a:prstGeom>
          <a:noFill/>
        </p:spPr>
      </p:pic>
      <p:pic>
        <p:nvPicPr>
          <p:cNvPr id="93188" name="Picture 4" descr="https://operkor.files.wordpress.com/2010/03/2-d0b2d0b7d0bed180d0b2d0b0d0bdd0bdd18bd0b9-d0bfd0bed0b5d0b7d0b4-d0bdd0b0-d181d182d0b0d0bdd186d0b8d0b8-d0bcd0b5d182d180d0be-d0bbd183d0b11.jpg?w=600&amp;h=4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6"/>
            <a:ext cx="4248472" cy="244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11.nnm.me/3/b/b/c/4/82b1d82748c08f872db26ea5711.jpg"/>
          <p:cNvPicPr>
            <a:picLocks noChangeAspect="1" noChangeArrowheads="1"/>
          </p:cNvPicPr>
          <p:nvPr/>
        </p:nvPicPr>
        <p:blipFill>
          <a:blip r:embed="rId2" cstate="print"/>
          <a:srcRect t="2882"/>
          <a:stretch>
            <a:fillRect/>
          </a:stretch>
        </p:blipFill>
        <p:spPr bwMode="auto">
          <a:xfrm>
            <a:off x="323528" y="1124744"/>
            <a:ext cx="3456384" cy="242622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9354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Террористический акт в Белгороде</a:t>
            </a:r>
            <a:endParaRPr lang="ru-RU" sz="5200" dirty="0"/>
          </a:p>
        </p:txBody>
      </p:sp>
      <p:pic>
        <p:nvPicPr>
          <p:cNvPr id="1028" name="Picture 4" descr="&amp;Pcy;&amp;ocy;&amp;mcy;&amp;acy;&amp;zcy;&amp;ucy;&amp;ncy; &amp;vcy; &amp;Bcy;&amp;iecy;&amp;lcy;&amp;gcy;&amp;ocy;&amp;rcy;&amp;ocy;&amp;dcy;&amp;scy;&amp;kcy;&amp;ocy;&amp;mcy; &amp;ocy;&amp;bcy;&amp;lcy;&amp;acy;&amp;scy;&amp;tcy;&amp;ncy;&amp;ocy;&amp;mcy; &amp;scy;&amp;ucy;&amp;dcy;&amp;iecy;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17032"/>
            <a:ext cx="3456384" cy="2404864"/>
          </a:xfrm>
          <a:prstGeom prst="rect">
            <a:avLst/>
          </a:prstGeom>
          <a:noFill/>
        </p:spPr>
      </p:pic>
      <p:pic>
        <p:nvPicPr>
          <p:cNvPr id="1030" name="Picture 6" descr="http://newnum.ru/i/608/505/5059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21088"/>
            <a:ext cx="3600400" cy="24482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779912" y="764704"/>
            <a:ext cx="52565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22 апреля 2013 года в центре Белгорода Сергей Помазун («белгородский стрелок») расстрелял из огнестрельного оружия 6 человек , преступление получило широкий резонанс. 23 августа 2013 года Белгородским областным судом приговорен к пожизненному лишению свободы.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0"/>
            <a:ext cx="83439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Террористический акт в Брюсселе</a:t>
            </a:r>
          </a:p>
        </p:txBody>
      </p:sp>
      <p:pic>
        <p:nvPicPr>
          <p:cNvPr id="52226" name="Picture 2" descr="http://img.dlyakota.ru/uploads/posts/2015-11/dlyakota.ru_fotopodborki_terakt-v-parizhe-reakciya-v-mire_1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861048"/>
            <a:ext cx="3779912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28" name="Picture 4" descr="http://www.2000.ua/modules/pages/pictures/1000x1000/331_96881433301d58ad522c299d45b83606_2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4067944" cy="292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355976" y="1196752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22 марта 2016 года в столице Бельгии прогремели два взрыва - в зале вылетов аэропорта Брюсселя, еще один - на станции Мальбек в брюссельском метро. По предварительным данным, при взрыве в аэропорту погибли 14 человек и 20 - в метро, 230 человек ранены. 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Взрывное устройство в аэропорту привел в действие террорист-смертник.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CEC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«Ф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едеральный закон </a:t>
            </a:r>
            <a:r>
              <a:rPr lang="en-GB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Р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оссийской</a:t>
            </a:r>
            <a:r>
              <a:rPr lang="en-GB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Ф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едерации о борьбе с терроризмом»</a:t>
            </a:r>
            <a:r>
              <a:rPr lang="en-GB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900233"/>
            <a:ext cx="8064896" cy="4957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282575" algn="just">
              <a:spcBef>
                <a:spcPts val="500"/>
              </a:spcBef>
              <a:buClr>
                <a:srgbClr val="99FF99"/>
              </a:buClr>
              <a:buSzPct val="80000"/>
              <a:buFont typeface="Wingdings" charset="2"/>
              <a:buNone/>
              <a:tabLst>
                <a:tab pos="36353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принят Государственной Думой 3 июля 1998 года и одобрен Советом Федерации 9 июля 1998 года.     </a:t>
            </a:r>
          </a:p>
          <a:p>
            <a:pPr marL="363538" indent="-282575" algn="just">
              <a:spcBef>
                <a:spcPts val="500"/>
              </a:spcBef>
              <a:buClr>
                <a:srgbClr val="99FF99"/>
              </a:buClr>
              <a:buSzPct val="80000"/>
              <a:buFont typeface="Wingdings" charset="2"/>
              <a:buNone/>
              <a:tabLst>
                <a:tab pos="36353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Закон определяет правовые и организационные основы борьбы с терроризмом в Российской Федерации, порядок координации деятельности осуществляющих борьбу с терроризмом федеральных органов исполнительной власти, органов исполнительной власти субъектов Российской Федерации, общественных объединений и организаций независимо от форм собственности, должностных лиц и отдельных граждан, а также права, обязанности и гарантии граждан в связи с осуществлением борьбы с терроризмом.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856357"/>
            <a:ext cx="457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 июля 2016 года примерно в 22:30 произошел теракт в Ницце. 31-летний выходец из Туниса Мохамед Лауэж-Булель на 19-тонном грузовике врезался в толпу людей, наблюдавших на Американской набережной за салютом в честь Дня взятия Бастилии. 86 человек погибли и 308 получили ранения. Нападавший был застрелен полицией. Ответственность за произошедшее взяла на себя террористическая организация «Исламское государство».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0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Террористический акт в Ницце</a:t>
            </a:r>
          </a:p>
        </p:txBody>
      </p:sp>
      <p:pic>
        <p:nvPicPr>
          <p:cNvPr id="99332" name="Picture 4" descr="http://img2.ntv.ru/home/news/20160715/ZHENA_vs.jpg"/>
          <p:cNvPicPr>
            <a:picLocks noChangeAspect="1" noChangeArrowheads="1"/>
          </p:cNvPicPr>
          <p:nvPr/>
        </p:nvPicPr>
        <p:blipFill>
          <a:blip r:embed="rId2" cstate="print"/>
          <a:srcRect r="333"/>
          <a:stretch>
            <a:fillRect/>
          </a:stretch>
        </p:blipFill>
        <p:spPr bwMode="auto">
          <a:xfrm>
            <a:off x="179512" y="764704"/>
            <a:ext cx="4320480" cy="2880320"/>
          </a:xfrm>
          <a:prstGeom prst="rect">
            <a:avLst/>
          </a:prstGeom>
          <a:noFill/>
        </p:spPr>
      </p:pic>
      <p:pic>
        <p:nvPicPr>
          <p:cNvPr id="99334" name="Picture 6" descr="http://img2.ntv.ru/home/news/20160719/c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4392488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yugs.ru/images/cms/data/fffffffffffffffffffffffffffffffff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4653136"/>
            <a:ext cx="889248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Террористические организации мира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484784"/>
            <a:ext cx="828092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6350">
              <a:spcBef>
                <a:spcPts val="500"/>
              </a:spcBef>
              <a:buClr>
                <a:srgbClr val="99FF99"/>
              </a:buClr>
              <a:buSzPct val="80000"/>
              <a:tabLst>
                <a:tab pos="36353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Аль-Каида</a:t>
            </a:r>
          </a:p>
          <a:p>
            <a:pPr marL="363538" indent="-6350">
              <a:spcBef>
                <a:spcPts val="500"/>
              </a:spcBef>
              <a:buClr>
                <a:srgbClr val="99FF99"/>
              </a:buClr>
              <a:buSzPct val="80000"/>
              <a:tabLst>
                <a:tab pos="36353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Исламское государство Ирака и Леванта (ИГИЛ)</a:t>
            </a:r>
          </a:p>
          <a:p>
            <a:pPr marL="363538" indent="-6350">
              <a:spcBef>
                <a:spcPts val="500"/>
              </a:spcBef>
              <a:buClr>
                <a:srgbClr val="99FF99"/>
              </a:buClr>
              <a:buSzPct val="80000"/>
              <a:tabLst>
                <a:tab pos="36353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Талибан</a:t>
            </a:r>
          </a:p>
          <a:p>
            <a:pPr marL="363538" indent="-6350">
              <a:spcBef>
                <a:spcPts val="500"/>
              </a:spcBef>
              <a:buClr>
                <a:srgbClr val="99FF99"/>
              </a:buClr>
              <a:buSzPct val="80000"/>
              <a:tabLst>
                <a:tab pos="36353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Боко Харам</a:t>
            </a:r>
          </a:p>
          <a:p>
            <a:pPr marL="363538" indent="-6350">
              <a:spcBef>
                <a:spcPts val="500"/>
              </a:spcBef>
              <a:buClr>
                <a:srgbClr val="99FF99"/>
              </a:buClr>
              <a:buSzPct val="80000"/>
              <a:tabLst>
                <a:tab pos="36353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Хезболла</a:t>
            </a:r>
          </a:p>
          <a:p>
            <a:pPr marL="363538" indent="-6350">
              <a:spcBef>
                <a:spcPts val="500"/>
              </a:spcBef>
              <a:buClr>
                <a:srgbClr val="99FF99"/>
              </a:buClr>
              <a:buSzPct val="80000"/>
              <a:tabLst>
                <a:tab pos="36353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Харакат аш-Шабаб</a:t>
            </a:r>
          </a:p>
          <a:p>
            <a:pPr marL="363538" indent="-6350">
              <a:spcBef>
                <a:spcPts val="500"/>
              </a:spcBef>
              <a:buClr>
                <a:srgbClr val="99FF99"/>
              </a:buClr>
              <a:buSzPct val="80000"/>
              <a:tabLst>
                <a:tab pos="36353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Лашкаре-Тайба</a:t>
            </a:r>
          </a:p>
          <a:p>
            <a:pPr marL="363538" indent="-6350">
              <a:spcBef>
                <a:spcPts val="500"/>
              </a:spcBef>
              <a:buClr>
                <a:srgbClr val="99FF99"/>
              </a:buClr>
              <a:buSzPct val="80000"/>
              <a:tabLst>
                <a:tab pos="36353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Техрик-е Талибан, Пакистан</a:t>
            </a:r>
          </a:p>
          <a:p>
            <a:pPr marL="363538" indent="-6350">
              <a:spcBef>
                <a:spcPts val="500"/>
              </a:spcBef>
              <a:buClr>
                <a:srgbClr val="99FF99"/>
              </a:buClr>
              <a:buSzPct val="80000"/>
              <a:tabLst>
                <a:tab pos="36353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 Революционная армия Колумбии</a:t>
            </a:r>
          </a:p>
          <a:p>
            <a:pPr marL="363538" indent="-6350">
              <a:spcBef>
                <a:spcPts val="500"/>
              </a:spcBef>
              <a:buClr>
                <a:srgbClr val="99FF99"/>
              </a:buClr>
              <a:buSzPct val="80000"/>
              <a:tabLst>
                <a:tab pos="36353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10. Господня армия сопротивления</a:t>
            </a:r>
          </a:p>
          <a:p>
            <a:pPr marL="363538" indent="-6350">
              <a:spcBef>
                <a:spcPts val="500"/>
              </a:spcBef>
              <a:buClr>
                <a:srgbClr val="99FF99"/>
              </a:buClr>
              <a:buSzPct val="80000"/>
              <a:tabLst>
                <a:tab pos="36353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63538" indent="-6350">
              <a:spcBef>
                <a:spcPts val="500"/>
              </a:spcBef>
              <a:buClr>
                <a:srgbClr val="99FF99"/>
              </a:buClr>
              <a:buSzPct val="80000"/>
              <a:tabLst>
                <a:tab pos="36353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63538" indent="-6350">
              <a:spcBef>
                <a:spcPts val="500"/>
              </a:spcBef>
              <a:buClr>
                <a:srgbClr val="99FF99"/>
              </a:buClr>
              <a:buSzPct val="80000"/>
              <a:buFont typeface="Wingdings" charset="2"/>
              <a:buNone/>
              <a:tabLst>
                <a:tab pos="36353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400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5202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Опасные террористические группы </a:t>
            </a:r>
          </a:p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мира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404664"/>
            <a:ext cx="27045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Аль-Каида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340768"/>
            <a:ext cx="84249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 сомнения Аль-Каида считается самой опасной террористической организацией в мире. Основной целью террористической группировки является идея объединения всех мусульман в мире под эгидой джихада и проповедование законов шариата. Основателем организации был Осама Бин Ладен, террорист номер один, который был убит спецгруппой США в 2011 году. Аль-Каида известна своими самыми массовыми по количеству жертв терактами, включая события 11 сентября 2001 года в США, когда погибли 3 000 человек. Активисты группировки подрывают себя в самых людных местах, где бывают христиане, а особенно американцы, которых в организации считают своими злейшими врагами.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Исламское государство Ирака и Леванта (ИГИЛ)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687354"/>
            <a:ext cx="856895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ИГИЛ – аббревиатура, которая расшифровывается, как Исламское государство Ирака и Леванта. Эта массовая, одна из самых жестоких группировок, действует на территории Ирака, Сирии, Палестины и большей части Среднего Востока. Экстремистская суннитская группировка состоит из нескольких организаций, действующих в Южной Азии, Нигерии и Ливии. Её представители входят в состав исламистских правительств многих мусульманских стран, она насчитывает более 80 000 членов по всему миру. Группировка известна своей исключительной жестокостью даже по отношению к детям. Активисты группировки убивают невинных людей, занимаются физическим и сексуальным насилием, особенно в отношении немусульман.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188640"/>
            <a:ext cx="23551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Талибан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67544" y="908720"/>
            <a:ext cx="82089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Талибан была основана Муллой Мохаммедом Омаром в 1994 году. В свое время она сотрудничала с США в войне против СССР в Афганистане. В период с 1996 по 2001 год лидер организации возглавлял правительство Афганистана. Сегодня Талибан является одной из самых жестоких террористических организаций в мире. Группировка существует на деньги, полученные от торговли людьми, наркотиками и вымогательств. Активисты ответственны за беспрецедентные убийства мирных граждан во имя джихада, включая бессмысленное чудовищное нападение на школу на севере Пакистана, во время которого были убиты более 120 учеников и учителей. Организация печально известна такими преступлениями против человечества, как этнические чистки и изнасилование женщин.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404664"/>
            <a:ext cx="29354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Боко Харам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556792"/>
            <a:ext cx="828092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Боко Харам, особо жестокая террористическая организация, основана в Западной Африке и имеет тесную связь с Аль-Каидой. Как и все террористические организации она занимается похищениями людей, подрывом зданий, убийствами невинных граждан, пропагандой и установлением законов шариата. Группировка активно выступает против западного образования. В переводе с арабского языка её звучит как «Западное образование – это грех». Основатель организации Мохаммед Юсуф ответственен за самые жестокие злодеяния группировки, включая похищение 200 нигерийских школьниц, убийства более 5 000 человек за период с 2009 по 2014 год.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476672"/>
            <a:ext cx="2247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Хезболла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028343"/>
            <a:ext cx="81369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Хезболла в переводе с арабского означает «Партия Аллаха». Это военизированная группировка, которая в последнее время теряет статус международной террористической организации, продолжает свою деятельность в мусульманских странах. Она была основана в знак протеста против оккупации Израилем Южного Ливана в 1982 году. Группировка имеет связи со многими террористическими организациями и участвует в организации взрывов в посольствах, в захватах заложников, убийствах невинных людей в Ливане и Израиле. Сегодня активисты Хезболлы представлены в правительстве и в Кабинете министров Ливана.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260648"/>
            <a:ext cx="47852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Харакат аш-Шабаб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836712"/>
            <a:ext cx="835292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Террористическая организация аш-Шабаб была основана в 2006 году в Восточной Африке. Основной целью организации являлось противостояние объединенным международным военным силам в Сомали и формирование исламского правительства. Группировка в основном действует на территории Сомали, Кении и Уганды, где активно ведет агрессивную политику по отношению к мирному населению, занимаясь подрывами автомобилей, открывая провокационную стрельбу и прибегая к услугам камикадзе. Самыми трагическими случаями за все время деятельности организации можно назвать гибель 60 мирных граждан в 2013 году в результате теракта в торговом центре, а также гибель 148 студентов в 2015 году во время нападения на Университет Кении.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188640"/>
            <a:ext cx="40206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Лашкаре-Тайба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836712"/>
            <a:ext cx="85689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ЛТ - означает «Армия Бога». Группировка ведет активную деятельность на территории Пакистана и Индии и имеет репутацию одной из самых больших и профессиональных в военном отношении групп в регионе. Свое начало она ведет с момента организации военизированного крыла Джамаат уд-Дава в начале 20 столетия. В свое время организация активно противостояла войскам СССР в Афганистане. Она несет ответственность за нападение на индийскую армию и мирное население. В 2001 году активисты группировки совершили нападение на Парламент Индии, где убили 12 человек. В 2008 году активисты повинны в гибели 160 человек во время беспорядков в Мумбаи. В 2006 году они совершили нападение на пригородный поезд, где убили более 180 человек. Основной целью организации является основание исламского государства в Юго-Восточной Азии под эгидой законов шариата.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ovostivmire.com/wp-content/uploads/2015/11/%D0%B0%D0%BB%D1%8C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392488" cy="308992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148064" y="980728"/>
            <a:ext cx="381642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Терроризм</a:t>
            </a:r>
            <a:r>
              <a:rPr lang="ru-RU" sz="2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это одна из форм организованного насилия.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149080"/>
            <a:ext cx="4104456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algn="just">
              <a:lnSpc>
                <a:spcPct val="80000"/>
              </a:lnSpc>
              <a:spcBef>
                <a:spcPts val="775"/>
              </a:spcBef>
              <a:buClr>
                <a:srgbClr val="99FF99"/>
              </a:buClr>
              <a:buSzPct val="80000"/>
              <a:buFont typeface="Wingdings" charset="2"/>
              <a:buNone/>
              <a:tabLst>
                <a:tab pos="25400" algn="l"/>
                <a:tab pos="939800" algn="l"/>
                <a:tab pos="1854200" algn="l"/>
                <a:tab pos="2768600" algn="l"/>
                <a:tab pos="3683000" algn="l"/>
                <a:tab pos="4597400" algn="l"/>
                <a:tab pos="5511800" algn="l"/>
                <a:tab pos="6426200" algn="l"/>
                <a:tab pos="7340600" algn="l"/>
                <a:tab pos="8255000" algn="l"/>
                <a:tab pos="9169400" algn="l"/>
                <a:tab pos="10083800" algn="l"/>
              </a:tabLst>
              <a:defRPr/>
            </a:pPr>
            <a:r>
              <a:rPr lang="en-GB" sz="2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Терроризм глобален по масштабам, «порочен» по природе, безжалостен к врагам и стремиться контролировать все сферы жизни и мысли.</a:t>
            </a:r>
          </a:p>
        </p:txBody>
      </p:sp>
      <p:pic>
        <p:nvPicPr>
          <p:cNvPr id="1028" name="Picture 4" descr="http://freelance.ru/img/portfolio/pics/00/16/EC/15023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4536504" cy="3024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60648"/>
            <a:ext cx="73805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Техрик-е Талибан, Пакистан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08720"/>
            <a:ext cx="874846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Группировка состоит в основном из активистов исламистских организаций. Основной их целью является свержение правительства Пакистана, борьба с НАТО в Афганистане, установление законов шариата на подконтрольной территории. Сегодня лидером террористической организации является Мауллан Фазлулла, ярый противник Запада, Исламабада и сторонник жестоких методов борьбы. Открытое сотрудничество с Аль-Каидой дает возможность активистам организации открыто угрожать террористическими актами Европе и США после смерти Осамы Бин Ладена. Техрик-е Талибан заявляет об ответственности за взрыв автомобиля, начиненного взрывчаткой на Тайм-Сквер в знак протеста против участия Великобритании в войне в Афганистане. Активисты организации ответственны за взрывы в пакистанских офисах ООН, за нападения на военные базы в Пакистане.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78886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Революционная армия Колумбии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268760"/>
            <a:ext cx="77768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Революционная армия Колумбии была сформирована в период конфликта между консерваторами и либералами Колумбии. Организация заявляет о своей антиимпериалистической деятельности. Группа борется за коммунизм, защищает бедных фермеров и борется против приватизации природных ресурсов Колумбии. С этой целью члены армии занимаются похищениями, торговлей наркотиками, нелегальной добычей ископаемых, вымогательствами и т.д. Во многих странах группировка считается террористической, так как ответственна за многочисленные взрывы в общественных местах, убийства и нападения, которыми она занимается в Колумбии.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332656"/>
            <a:ext cx="75632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Господня армия сопротивления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96752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Господня армия сопротивления – это террористическая организация, образованная на территории Уганды, Центральной африканской республики, Демократической республики Конго и частично на территории Южного Судана. Это и террористическое, и культовое движение, действующее под руководством Джозефа Кони, который сегодня скрывается. Целью организации было сделать государство Уганда свободным, миролюбивым и процветающим, но очень быстро произошла подмена понятий и члены движения занялись убийствами, сексуальным рабством в отношении детей, похищениями, насилием, расчленениями и набором подростков в солдаты. За период с 2008 по 2011 год группа убила более 2300 человек, изувечила тысячи человек и переселила сотни тысяч в центральные регионы Африки.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t30p.ru/33Nd"/>
          <p:cNvPicPr>
            <a:picLocks noChangeAspect="1" noChangeArrowheads="1"/>
          </p:cNvPicPr>
          <p:nvPr/>
        </p:nvPicPr>
        <p:blipFill>
          <a:blip r:embed="rId2" cstate="print"/>
          <a:srcRect b="77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15616" y="4437112"/>
            <a:ext cx="727280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Правила выживания при захвате террористов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908720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сожалению никто из нас не защищен от ситуации, когда мы можем оказаться в заложниках у террористов. На данный момент подробных рекомендаций и требований к тому, как вести себя, если ты оказался в заложниках пока не разработано. Но общие рекомендации дать можно. В случае если вы оказались в заложниках необходимо обратить внимание на следующие моменты: </a:t>
            </a:r>
          </a:p>
        </p:txBody>
      </p:sp>
      <p:pic>
        <p:nvPicPr>
          <p:cNvPr id="3" name="Picture 2" descr="Картинка 20 из 14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45024"/>
            <a:ext cx="38100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 descr="http://ugolovka.com/wp-content/uploads/2016/01/Zahvat-zalozhnikov-v-torgovom-tsentre-300x225@2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48680"/>
            <a:ext cx="3744416" cy="2907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7849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Памятка оказавшимся в плену у террористов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1700808"/>
            <a:ext cx="78488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Не выделяйтесь и не сопротивляйтесь.</a:t>
            </a:r>
            <a:b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Не пытайтесь бежать. Постарайтесь оценить обстановку и избегайте необдуманных действий.</a:t>
            </a:r>
            <a:b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Не оказывайте сопротивление.</a:t>
            </a:r>
            <a:b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Как можно быстрее постарайтесь взять себя в руки, всеми силами подавить а себе панику и, насколько это возможно  успокоиться.</a:t>
            </a:r>
            <a:b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Подготовиться к моральным , физическим и эмоциональным испытаниям.</a:t>
            </a:r>
            <a:b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Говорить спокойным ровным голосом.</a:t>
            </a:r>
            <a:b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</a:t>
            </a:r>
            <a: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 в коем случае не допускать действий, которые могут спровоцировать нападающих к применению оружия и привести к человеческим жертвам.</a:t>
            </a:r>
            <a:endParaRPr lang="ru-RU" sz="2400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Памятка оказавшимся в плену у террористов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700808"/>
            <a:ext cx="756084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 Переносить лишения, оскорбления и унижения без вызова и возражений.</a:t>
            </a:r>
            <a:b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  Экономьте и поддерживайте силы, чем угодно используйте любую возможность.</a:t>
            </a: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10. Максимально выполняйте требования преступников, особенно в первое время.</a:t>
            </a:r>
            <a:b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11. Не совершайте любых действий, спрашивайте разрешения.</a:t>
            </a:r>
            <a:b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12. Меньше двигайтесь.</a:t>
            </a:r>
            <a:b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13. Постоянно напоминайте себе, что ваша цель – остаться в живых.</a:t>
            </a:r>
            <a:b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14. Помните, что для вашего освобождения делается всё необходимое и возможное.</a:t>
            </a:r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8"/>
            <a:ext cx="76931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Как не стать жертвой теракта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63888" y="1052736"/>
            <a:ext cx="53823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Террористы выбирают для атак известные и заметные цели, например, крупные города, международные аэропорты, места проведения крупных международных мероприятий,  международные курорты и т.д. Обязательным  условием совершения атаки является возможность избежать пристального внимания правоохранительных структур – например, досмотра до и после совершения теракта. Будьте внимательны находясь в подобных местах. </a:t>
            </a:r>
            <a:endParaRPr lang="ru-RU" sz="2400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3490" name="Picture 2" descr="http://media.nazaccent.ru/files/f1/a3/f1a3fef78a70a44a9e81fba6a9261cd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3347864" cy="2420889"/>
          </a:xfrm>
          <a:prstGeom prst="rect">
            <a:avLst/>
          </a:prstGeom>
          <a:noFill/>
        </p:spPr>
      </p:pic>
      <p:pic>
        <p:nvPicPr>
          <p:cNvPr id="63492" name="Picture 4" descr="http://thekievtimes.ua/wp-content/uploads/2013/09/3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933056"/>
            <a:ext cx="3384376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3970784" cy="1162050"/>
          </a:xfrm>
        </p:spPr>
        <p:txBody>
          <a:bodyPr>
            <a:noAutofit/>
          </a:bodyPr>
          <a:lstStyle/>
          <a:p>
            <a:pPr algn="just"/>
            <a:r>
              <a:rPr lang="ru-RU" dirty="0" smtClean="0"/>
              <a:t>Лынёв Р. Взрыв в Минском метро/ Р. Лынёв // Российская Федерация сегодня. – 2011. - №9. – С.53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916832"/>
            <a:ext cx="3970784" cy="494116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/>
              <a:t>В данной статье рассказывается о террористическом акте совершенном в Минском метро 11 апреля 2011 года. Из Москвы в Минск на помощь белорусским коллегам в срочном порядке были командированы медики и криминалисты нужного профиля. Белорусские спецслужбы проявили высокий профессионализм, в течении суток обнаружили, задержали и получили признания террористов.  Люди скорбят, принося цветы и выражают слова сочувствия по поводу случившегося.</a:t>
            </a:r>
            <a:endParaRPr lang="ru-RU" sz="2000" dirty="0"/>
          </a:p>
        </p:txBody>
      </p:sp>
      <p:pic>
        <p:nvPicPr>
          <p:cNvPr id="3074" name="Picture 2" descr="D:\Мои документы\Алена\скан Еглевская\1 - 0019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6514" b="8956"/>
          <a:stretch>
            <a:fillRect/>
          </a:stretch>
        </p:blipFill>
        <p:spPr bwMode="auto">
          <a:xfrm>
            <a:off x="4788024" y="620688"/>
            <a:ext cx="3168352" cy="4752826"/>
          </a:xfrm>
          <a:prstGeom prst="rect">
            <a:avLst/>
          </a:prstGeom>
          <a:noFill/>
        </p:spPr>
      </p:pic>
      <p:pic>
        <p:nvPicPr>
          <p:cNvPr id="3075" name="Picture 3" descr="D:\Мои документы\Алена\скан Еглевская\1 - 0020.tif"/>
          <p:cNvPicPr>
            <a:picLocks noChangeAspect="1" noChangeArrowheads="1"/>
          </p:cNvPicPr>
          <p:nvPr/>
        </p:nvPicPr>
        <p:blipFill>
          <a:blip r:embed="rId3" cstate="print"/>
          <a:srcRect l="4942" t="13154" r="1166" b="1571"/>
          <a:stretch>
            <a:fillRect/>
          </a:stretch>
        </p:blipFill>
        <p:spPr bwMode="auto">
          <a:xfrm>
            <a:off x="5364088" y="1772816"/>
            <a:ext cx="3168352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970784" cy="1162050"/>
          </a:xfrm>
        </p:spPr>
        <p:txBody>
          <a:bodyPr/>
          <a:lstStyle/>
          <a:p>
            <a:r>
              <a:rPr lang="ru-RU" dirty="0" smtClean="0"/>
              <a:t>Без срока давности // Российская Федерация сегодня. – 2014. - №1-2. – С.18-21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772816"/>
            <a:ext cx="3970784" cy="4691063"/>
          </a:xfrm>
        </p:spPr>
        <p:txBody>
          <a:bodyPr/>
          <a:lstStyle/>
          <a:p>
            <a:pPr algn="just"/>
            <a:r>
              <a:rPr lang="ru-RU" sz="2000" dirty="0" smtClean="0"/>
              <a:t>В статье описываются события 29 декабря 2013 года. Когда в Волгограде произошел двойной теракт на железнодорожном вокзале смертник подорвал себя у рамок металлоискателей, еще один взрыв произошел в городе на следующий день в утренний час пик в переполненном троллейбусе. Правительство решило ужесточить меру наказания за  совершения террористических актов.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1026" name="Picture 2" descr="D:\Мои документы\Алена\скан Еглевская\1 - 0016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072" b="7943"/>
          <a:stretch>
            <a:fillRect/>
          </a:stretch>
        </p:blipFill>
        <p:spPr bwMode="auto">
          <a:xfrm>
            <a:off x="4788024" y="476672"/>
            <a:ext cx="3240360" cy="4752528"/>
          </a:xfrm>
          <a:prstGeom prst="rect">
            <a:avLst/>
          </a:prstGeom>
          <a:noFill/>
        </p:spPr>
      </p:pic>
      <p:pic>
        <p:nvPicPr>
          <p:cNvPr id="1027" name="Picture 3" descr="D:\Мои документы\Алена\скан Еглевская\1 - 0017.tif"/>
          <p:cNvPicPr>
            <a:picLocks noChangeAspect="1" noChangeArrowheads="1"/>
          </p:cNvPicPr>
          <p:nvPr/>
        </p:nvPicPr>
        <p:blipFill>
          <a:blip r:embed="rId3" cstate="print"/>
          <a:srcRect l="3448" t="1440" r="5172" b="10331"/>
          <a:stretch>
            <a:fillRect/>
          </a:stretch>
        </p:blipFill>
        <p:spPr bwMode="auto">
          <a:xfrm>
            <a:off x="5436096" y="1628800"/>
            <a:ext cx="3240360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Терроризм</a:t>
            </a:r>
            <a:b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(от латинского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terror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– </a:t>
            </a:r>
          </a:p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«страх», «ужас»)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996952"/>
            <a:ext cx="734481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Совершение взрыва, поджога или иных действий, создавших опасность гибели людей, причинения значительного имущественного ущерба… в целях нарушения общественной безопасности, устрашения населения либо оказания воздействия на принятие решений органами власти.</a:t>
            </a:r>
            <a:endParaRPr lang="ru-RU" sz="2600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http://pressa.ru/media/cache/b4/73/b473e4401b8761114f8ea931e125bb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76672"/>
            <a:ext cx="2914650" cy="41243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970784" cy="1427758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Воронина Ю. Целились в метро / Ю. Воронина // Российская газета. – 2016. – 9 февраля (26). – С. 6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2166937"/>
            <a:ext cx="3970784" cy="4358407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/>
              <a:t>В статье освещается работа сотрудников Федеральной службы безопасности, которые  обезвредили в Екатеринбурге семь членов бандитской группировки. Которая состояла в запрещенной в России международной террористической организации «Исламское государство». Члены бандформирования рассматривали крупные города страны в качестве точек для проведения терактов.</a:t>
            </a:r>
            <a:endParaRPr lang="ru-RU" sz="2000" dirty="0"/>
          </a:p>
        </p:txBody>
      </p:sp>
      <p:pic>
        <p:nvPicPr>
          <p:cNvPr id="11266" name="Picture 2" descr="C:\Documents and Settings\sorokina_an\Рабочий стол\Алене\2 - 00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611" b="2783"/>
          <a:stretch>
            <a:fillRect/>
          </a:stretch>
        </p:blipFill>
        <p:spPr bwMode="auto">
          <a:xfrm>
            <a:off x="4572000" y="1484784"/>
            <a:ext cx="4320480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pressa.ru/media/cache/be/ff/beff5cfddcd22e523a33d919fc745f9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04664"/>
            <a:ext cx="2914650" cy="41243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970784" cy="1162050"/>
          </a:xfrm>
        </p:spPr>
        <p:txBody>
          <a:bodyPr/>
          <a:lstStyle/>
          <a:p>
            <a:pPr algn="just"/>
            <a:r>
              <a:rPr lang="ru-RU" dirty="0" smtClean="0"/>
              <a:t>Алиев Т. Прорваться не смог / Т. Алиев // Российская газета. – 2016. – 16 февраля (32). – С. 7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772816"/>
            <a:ext cx="3970784" cy="4691063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В статье Тимура Алиева рассказывается о взрыве автомобиля у поста ГИБДД в Дербентском районе Дагестана. Когда сотрудники ГИБДД подошли к машине, чтобы проверить у водителя документы, раздался взрыв. Он был такой силы, что частично разрушилось стационарное здание, где располагались полицейские. Начался пожар, четыре автомобиля полностью сгорели. Все раненные были доставлены в больницу.</a:t>
            </a:r>
            <a:endParaRPr lang="ru-RU" sz="2000" dirty="0"/>
          </a:p>
        </p:txBody>
      </p:sp>
      <p:pic>
        <p:nvPicPr>
          <p:cNvPr id="12290" name="Picture 2" descr="C:\Documents and Settings\sorokina_an\Рабочий стол\Алене\2 - 00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190" t="1334" r="3020" b="2396"/>
          <a:stretch>
            <a:fillRect/>
          </a:stretch>
        </p:blipFill>
        <p:spPr bwMode="auto">
          <a:xfrm>
            <a:off x="4572000" y="1484784"/>
            <a:ext cx="4248472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pressa.ru/media/cache/cc/a7/cca736420f78e6bbd98e5f62ecf939c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04664"/>
            <a:ext cx="3130674" cy="41243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3970784" cy="1162050"/>
          </a:xfrm>
        </p:spPr>
        <p:txBody>
          <a:bodyPr>
            <a:noAutofit/>
          </a:bodyPr>
          <a:lstStyle/>
          <a:p>
            <a:pPr algn="just"/>
            <a:r>
              <a:rPr lang="ru-RU" dirty="0" smtClean="0"/>
              <a:t>Шестаков Е. Европе объявили войну / Е. Шестаков // Российская газета. – 2016. – 23 марта (60). – </a:t>
            </a:r>
            <a:br>
              <a:rPr lang="ru-RU" dirty="0" smtClean="0"/>
            </a:br>
            <a:r>
              <a:rPr lang="ru-RU" dirty="0" smtClean="0"/>
              <a:t>С. 7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844824"/>
            <a:ext cx="3970784" cy="501317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/>
              <a:t>В статье рассказывается о теракте совершенном В Бельгии. Столица Бельгии пережила «черный вторник»: вчера Брюссель накрыла волна терактов, унесших десятки жизней. Взрывы прогремели в международном аэропорту Завентем и на станции метро в непосредственной близости от учреждений Евросоюза. Эти атаки были заранее спланированы. Город, в котором начались хаос и паника, оказался парализован, а власти королевства объявили о закрытии границ. Теракт привел к гибели 34 человек, ранены почти 200. </a:t>
            </a:r>
          </a:p>
        </p:txBody>
      </p:sp>
      <p:pic>
        <p:nvPicPr>
          <p:cNvPr id="2050" name="Picture 2" descr="C:\Documents and Settings\sorokina_an\Рабочий стол\Алене\2 - 0005.jpg"/>
          <p:cNvPicPr>
            <a:picLocks noChangeAspect="1" noChangeArrowheads="1"/>
          </p:cNvPicPr>
          <p:nvPr/>
        </p:nvPicPr>
        <p:blipFill>
          <a:blip r:embed="rId3" cstate="print"/>
          <a:srcRect l="2687" t="10030" r="2006" b="1686"/>
          <a:stretch>
            <a:fillRect/>
          </a:stretch>
        </p:blipFill>
        <p:spPr bwMode="auto">
          <a:xfrm>
            <a:off x="4572000" y="1628800"/>
            <a:ext cx="4248472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pressa.ru/media/cache/8f/79/8f79cf9427657b0bc16e5fa093021d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76672"/>
            <a:ext cx="2914650" cy="41243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3970784" cy="116205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200" dirty="0" smtClean="0"/>
              <a:t>Макарычев М. Пришли в кафе / М. Макарычев, А. Федякина // Российская газета. – 2016. – 10 июня (128). – С. 8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844824"/>
            <a:ext cx="3970784" cy="469106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/>
              <a:t>В статье Максима Макарычева рассказывается о массовом расстреле мирных граждан в Орландо. Двое мужчин, одетых в костюмы и галстуки, вошли в шоколадницу «Макс Бреннер» в среду вечером. Они заказали десерт и не вызывали подозрений у охраны. Затем террористы достали оружие и начали стрелять «в упор». Стрельба началась, сразу после того, как официант принес им заказанное блюдо. Затем злоумышленники открыли огонь по пешеходам возле кафе и на улицах.</a:t>
            </a:r>
            <a:endParaRPr lang="ru-RU" sz="2000" dirty="0"/>
          </a:p>
        </p:txBody>
      </p:sp>
      <p:pic>
        <p:nvPicPr>
          <p:cNvPr id="6146" name="Picture 2" descr="C:\Documents and Settings\sorokina_an\Рабочий стол\Алене\2 - 00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190" r="1611" b="1168"/>
          <a:stretch>
            <a:fillRect/>
          </a:stretch>
        </p:blipFill>
        <p:spPr bwMode="auto">
          <a:xfrm>
            <a:off x="4572000" y="1556792"/>
            <a:ext cx="4104456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pressa.ru/media/cache/6e/7c/6e7c8d36af8e0eb4bb5d1cf95eb1fcb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548680"/>
            <a:ext cx="2914650" cy="41243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970784" cy="1427758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Дунаевский И. Америку снова расстреляли / И. Дунаевский // Российская газета. – 2016. – 14 июня (127). – С. 8 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844824"/>
            <a:ext cx="3970784" cy="52292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/>
              <a:t>Игорь Дунаевский в своей статье рассказывает об Атаке, которая произошла во время праздника мусульманского месяца Рамадан. Мартин ворвался в популярный в Орландо гей-клуб </a:t>
            </a:r>
            <a:r>
              <a:rPr lang="en-US" sz="2000" dirty="0" smtClean="0"/>
              <a:t>Pulse</a:t>
            </a:r>
            <a:r>
              <a:rPr lang="ru-RU" sz="2000" dirty="0" smtClean="0"/>
              <a:t> и открыл стрельбу. В клубе находилось около 300 человек. После того как на место инцидента прибыли полицейские, Мартин предпринял безуспешную попытку бегства, затем захватил заложников. Группа спецназа ворвалась в помещение и освободила около 30 человек.  Когда Мартин попытался оказать сопротивление и завязал стрельбы, то был ликвидирован.</a:t>
            </a:r>
            <a:endParaRPr lang="ru-RU" sz="2000" dirty="0"/>
          </a:p>
        </p:txBody>
      </p:sp>
      <p:pic>
        <p:nvPicPr>
          <p:cNvPr id="8194" name="Picture 2" descr="C:\Documents and Settings\sorokina_an\Рабочий стол\Алене\2 - 00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191" t="1962" r="1611" b="1243"/>
          <a:stretch>
            <a:fillRect/>
          </a:stretch>
        </p:blipFill>
        <p:spPr bwMode="auto">
          <a:xfrm>
            <a:off x="4572000" y="1700808"/>
            <a:ext cx="4176464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http://pressa.ru/media/cache/c7/24/c7242524ab2795aecfa36a66bad8548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548680"/>
            <a:ext cx="2914650" cy="41243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3970784" cy="1162050"/>
          </a:xfrm>
        </p:spPr>
        <p:txBody>
          <a:bodyPr>
            <a:noAutofit/>
          </a:bodyPr>
          <a:lstStyle/>
          <a:p>
            <a:pPr algn="just"/>
            <a:r>
              <a:rPr lang="ru-RU" dirty="0" smtClean="0"/>
              <a:t>Прокофьев В. Абалла орудовал ножом / В. Прокофьев // // Российская газета. – 2016. – 15 июня (128). – С. 8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1628800"/>
            <a:ext cx="3970784" cy="508518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/>
              <a:t>В статье рассказывается об 25-летний Абалла Ларосси, который  подкараулил майора полиции, заместителя начальника местного комиссариата Жан-Батиста Сальвена, когда тот после рабочего дня подходил к своему дому. Злоумышленник нанес девять ударов в живот.  Умирающий успел подбежать к двери, чтобы предупредить своих. Абалла ворвался в дом и взял в заложники гражданскую жену майора Джессику и их трехлетнего сына Матьё. Переговорщики пытались уговорить парня сдаться, тот успел заявить о своей «приверженности ДАИШ».</a:t>
            </a:r>
            <a:endParaRPr lang="ru-RU" sz="2000" dirty="0"/>
          </a:p>
        </p:txBody>
      </p:sp>
      <p:pic>
        <p:nvPicPr>
          <p:cNvPr id="5123" name="Picture 3" descr="C:\Documents and Settings\sorokina_an\Рабочий стол\Алене\2 - 00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190" t="2171" r="1611" b="1456"/>
          <a:stretch>
            <a:fillRect/>
          </a:stretch>
        </p:blipFill>
        <p:spPr bwMode="auto">
          <a:xfrm>
            <a:off x="4860032" y="1628800"/>
            <a:ext cx="3816424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delpress.ru/i/catalog/numbers/big/15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32656"/>
            <a:ext cx="3096344" cy="44644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970784" cy="1427758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Федякина А. Поминки под пулями / А. Федякина // Российская газета. – 2016. – 16 июня (129). – С. 8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772816"/>
            <a:ext cx="3970784" cy="508518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/>
              <a:t>В статье Анны Федякиной рассказывается о массовом обстреле мирных граждан, которые собрались на траурной церемонии в память о трагически погибших подростах, утонувших в конце мая во время городских торжеств по случаю Дня поминовения. Мишень неизвестного стрелка стали подростки. В результате стрельбы были ранены семь человек, которых незамедлительно доставили в госпиталь. Информации о том, кто и с какой целью мог устроить стрельбу у следствия нет.</a:t>
            </a:r>
            <a:endParaRPr lang="ru-RU" sz="2000" dirty="0"/>
          </a:p>
        </p:txBody>
      </p:sp>
      <p:pic>
        <p:nvPicPr>
          <p:cNvPr id="9218" name="Picture 2" descr="C:\Documents and Settings\sorokina_an\Рабочий стол\Алене\2 - 00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190" r="202"/>
          <a:stretch>
            <a:fillRect/>
          </a:stretch>
        </p:blipFill>
        <p:spPr bwMode="auto">
          <a:xfrm>
            <a:off x="4716016" y="1628800"/>
            <a:ext cx="4032448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pressa.ru/media/cache/d9/f0/d9f061576e31bda10b6688ea324a447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548680"/>
            <a:ext cx="2914650" cy="41243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3970784" cy="1162050"/>
          </a:xfrm>
        </p:spPr>
        <p:txBody>
          <a:bodyPr>
            <a:noAutofit/>
          </a:bodyPr>
          <a:lstStyle/>
          <a:p>
            <a:pPr algn="just"/>
            <a:r>
              <a:rPr lang="ru-RU" dirty="0" smtClean="0"/>
              <a:t>Макарычев М. Бойня в воздушной гавани / М. Макарычев, Л. Пчельников // Российская газета. – 2016. – 30 июня (141). – С. 8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988840"/>
            <a:ext cx="3970784" cy="486916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/>
              <a:t>В статье повествуется о нападении на аэропорт в Стамбуле. Террорист с криком «Сейчас здесь будет взрыв» - открыл огонь из автомата Калашникова, а потом подорвал себя, после того как не смог прорваться в международный терминал. Однако второму смертнику все же удалось пройти через кордоны и проникнуть в зону регистрации вылетающих. Там он открыл огонь из автоматического оружия и потом также подорвал себя. Третий взрыв прогремел на парковке у аэропорта.</a:t>
            </a:r>
            <a:endParaRPr lang="ru-RU" sz="2000" dirty="0"/>
          </a:p>
        </p:txBody>
      </p:sp>
      <p:pic>
        <p:nvPicPr>
          <p:cNvPr id="7170" name="Picture 2" descr="C:\Documents and Settings\sorokina_an\Рабочий стол\Алене\2 - 00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190" t="6040" r="3020" b="3398"/>
          <a:stretch>
            <a:fillRect/>
          </a:stretch>
        </p:blipFill>
        <p:spPr bwMode="auto">
          <a:xfrm>
            <a:off x="4716016" y="1700808"/>
            <a:ext cx="4104456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funlib.ru/cimg/2014/101605/4724000"/>
          <p:cNvPicPr>
            <a:picLocks noChangeAspect="1" noChangeArrowheads="1"/>
          </p:cNvPicPr>
          <p:nvPr/>
        </p:nvPicPr>
        <p:blipFill>
          <a:blip r:embed="rId2" cstate="print"/>
          <a:srcRect l="8217" t="2640" r="3740" b="11572"/>
          <a:stretch>
            <a:fillRect/>
          </a:stretch>
        </p:blipFill>
        <p:spPr bwMode="auto">
          <a:xfrm>
            <a:off x="4644008" y="188640"/>
            <a:ext cx="4032448" cy="468052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3970784" cy="1162050"/>
          </a:xfrm>
        </p:spPr>
        <p:txBody>
          <a:bodyPr>
            <a:noAutofit/>
          </a:bodyPr>
          <a:lstStyle/>
          <a:p>
            <a:pPr algn="just"/>
            <a:r>
              <a:rPr lang="ru-RU" dirty="0" smtClean="0"/>
              <a:t>Шестаков Е. Откуда в Бельгию попали террористы? / Е. Шестаков // Российская газета. – 2016. – 24 марта (61). – </a:t>
            </a:r>
            <a:br>
              <a:rPr lang="ru-RU" dirty="0" smtClean="0"/>
            </a:br>
            <a:r>
              <a:rPr lang="ru-RU" dirty="0" smtClean="0"/>
              <a:t>С. 8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988840"/>
            <a:ext cx="3970784" cy="469106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/>
              <a:t>Возможно ли существование единой, не разделенной заборами и погранзаставами, Европы теперь, после взрывов в Бельгии и Париже? Способна ли вся «королевская рать» - спецслужбы Запада противостоять террористам без изменений в европейском законодательстве, предусматривающем высокий уровень гражданских свобод? После бельгийских событий, эти вопросы становятся ключевыми при определении дальнейшей стратегии Запада в борьбе с терроризмом.</a:t>
            </a:r>
          </a:p>
        </p:txBody>
      </p:sp>
      <p:pic>
        <p:nvPicPr>
          <p:cNvPr id="3074" name="Picture 2" descr="C:\Documents and Settings\sorokina_an\Рабочий стол\Алене\2 - 00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190" t="6276" r="3020" b="3648"/>
          <a:stretch>
            <a:fillRect/>
          </a:stretch>
        </p:blipFill>
        <p:spPr bwMode="auto">
          <a:xfrm>
            <a:off x="4572000" y="1700808"/>
            <a:ext cx="4320480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3970784" cy="1162050"/>
          </a:xfrm>
        </p:spPr>
        <p:txBody>
          <a:bodyPr>
            <a:noAutofit/>
          </a:bodyPr>
          <a:lstStyle/>
          <a:p>
            <a:pPr algn="just"/>
            <a:r>
              <a:rPr lang="ru-RU" dirty="0" smtClean="0"/>
              <a:t>Велигжанина А. Спецслужбам Франции нельзя было расслабляться после футбольного чемпионата / А. Велигжанина // Комсомольская правда. – 2016. – 21-26 июля (29-т). – С.2-3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2166937"/>
            <a:ext cx="3970784" cy="4691063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Францию вновь атаковали террористы, рассказывается в статье Анны Велижаниной. Грузовик врезался в толпу людей на Английской набережной в Ницце. В это время местные жители и туристы собрались там, чтобы посмотреть фейерверк по случаю Дня взятия Бастилии. Огромная машина, давя людей, ехала по набережной несколько сотен метров. Погибло более 80 человек, больше сотни ранены. Среди жертв и пострадавших были граждане России.</a:t>
            </a:r>
          </a:p>
        </p:txBody>
      </p:sp>
      <p:pic>
        <p:nvPicPr>
          <p:cNvPr id="1026" name="Picture 2" descr="C:\Documents and Settings\sorokina_an\Рабочий стол\Алене\2 - 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81" t="2234" r="5599" b="3444"/>
          <a:stretch>
            <a:fillRect/>
          </a:stretch>
        </p:blipFill>
        <p:spPr bwMode="auto">
          <a:xfrm>
            <a:off x="4572000" y="332656"/>
            <a:ext cx="3744416" cy="3528392"/>
          </a:xfrm>
          <a:prstGeom prst="rect">
            <a:avLst/>
          </a:prstGeom>
          <a:noFill/>
        </p:spPr>
      </p:pic>
      <p:pic>
        <p:nvPicPr>
          <p:cNvPr id="1027" name="Picture 3" descr="C:\Documents and Settings\sorokina_an\Рабочий стол\Алене\2 - 0002.jpg"/>
          <p:cNvPicPr>
            <a:picLocks noChangeAspect="1" noChangeArrowheads="1"/>
          </p:cNvPicPr>
          <p:nvPr/>
        </p:nvPicPr>
        <p:blipFill>
          <a:blip r:embed="rId3" cstate="print"/>
          <a:srcRect l="7087" t="1339" r="1669"/>
          <a:stretch>
            <a:fillRect/>
          </a:stretch>
        </p:blipFill>
        <p:spPr bwMode="auto">
          <a:xfrm>
            <a:off x="4932040" y="2276872"/>
            <a:ext cx="3888432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estival.1september.ru/articles/606089/presentation/2.JPG"/>
          <p:cNvPicPr>
            <a:picLocks noChangeAspect="1" noChangeArrowheads="1"/>
          </p:cNvPicPr>
          <p:nvPr/>
        </p:nvPicPr>
        <p:blipFill>
          <a:blip r:embed="rId2" cstate="print"/>
          <a:srcRect l="45275" t="53150" r="8263" b="11151"/>
          <a:stretch>
            <a:fillRect/>
          </a:stretch>
        </p:blipFill>
        <p:spPr bwMode="auto">
          <a:xfrm>
            <a:off x="4716016" y="4005064"/>
            <a:ext cx="4248472" cy="24482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1560" y="404664"/>
            <a:ext cx="78488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Террористы </a:t>
            </a:r>
          </a:p>
          <a:p>
            <a:pPr algn="ctr"/>
            <a:r>
              <a:rPr lang="ru-RU" sz="2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крайне жестокие люди, которые любыми способами хотят запугать нас.</a:t>
            </a:r>
          </a:p>
        </p:txBody>
      </p:sp>
      <p:pic>
        <p:nvPicPr>
          <p:cNvPr id="72708" name="Picture 4" descr="http://expert.ru/data/public/474812/474891/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20888"/>
            <a:ext cx="4392488" cy="2786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3970784" cy="1162050"/>
          </a:xfrm>
        </p:spPr>
        <p:txBody>
          <a:bodyPr>
            <a:noAutofit/>
          </a:bodyPr>
          <a:lstStyle/>
          <a:p>
            <a:pPr algn="just"/>
            <a:r>
              <a:rPr lang="ru-RU" dirty="0" smtClean="0"/>
              <a:t>Овчинский В. Кто порождает глобальный терроризм? / </a:t>
            </a:r>
            <a:br>
              <a:rPr lang="ru-RU" dirty="0" smtClean="0"/>
            </a:br>
            <a:r>
              <a:rPr lang="ru-RU" dirty="0" smtClean="0"/>
              <a:t>В. Овчинский // Российская Федерация сегодня. – 2009. - №2. – С. 44-45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988840"/>
            <a:ext cx="3970784" cy="469106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/>
              <a:t>Эта статья написана до совершения в индийском городе Мумбаи  теракта, унесшего жизни без малого 200 человек. Появившийся след привел в Пакистан, хотя его руководство поспешило опровергнуть любую причастность своей страны к этому злодеянию. О прогнозировании развития ситуации в мире и борьбе с терроризмом, а также о том, кто заинтересован в умножении «горячих точек» на планета, подробно можно прочитать в данной статье.</a:t>
            </a:r>
            <a:endParaRPr lang="ru-RU" sz="2000" dirty="0"/>
          </a:p>
        </p:txBody>
      </p:sp>
      <p:pic>
        <p:nvPicPr>
          <p:cNvPr id="6145" name="Picture 1" descr="D:\Мои документы\Алена\скан Еглевская\1 - 0032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5139" b="6713"/>
          <a:stretch>
            <a:fillRect/>
          </a:stretch>
        </p:blipFill>
        <p:spPr bwMode="auto">
          <a:xfrm>
            <a:off x="5148064" y="188640"/>
            <a:ext cx="3436200" cy="5316190"/>
          </a:xfrm>
          <a:prstGeom prst="rect">
            <a:avLst/>
          </a:prstGeom>
          <a:noFill/>
        </p:spPr>
      </p:pic>
      <p:pic>
        <p:nvPicPr>
          <p:cNvPr id="6147" name="Picture 3" descr="D:\Мои документы\Алена\скан Еглевская\1 - 0033.tif"/>
          <p:cNvPicPr>
            <a:picLocks noChangeAspect="1" noChangeArrowheads="1"/>
          </p:cNvPicPr>
          <p:nvPr/>
        </p:nvPicPr>
        <p:blipFill>
          <a:blip r:embed="rId4" cstate="print"/>
          <a:srcRect l="2834" r="5541" b="6243"/>
          <a:stretch>
            <a:fillRect/>
          </a:stretch>
        </p:blipFill>
        <p:spPr bwMode="auto">
          <a:xfrm>
            <a:off x="4427984" y="2060848"/>
            <a:ext cx="2376264" cy="4419872"/>
          </a:xfrm>
          <a:prstGeom prst="rect">
            <a:avLst/>
          </a:prstGeom>
          <a:noFill/>
        </p:spPr>
      </p:pic>
      <p:pic>
        <p:nvPicPr>
          <p:cNvPr id="6148" name="Picture 4" descr="D:\Мои документы\Алена\скан Еглевская\1 - 0034.tif"/>
          <p:cNvPicPr>
            <a:picLocks noChangeAspect="1" noChangeArrowheads="1"/>
          </p:cNvPicPr>
          <p:nvPr/>
        </p:nvPicPr>
        <p:blipFill>
          <a:blip r:embed="rId5" cstate="print"/>
          <a:srcRect l="6470" t="7059" r="1331"/>
          <a:stretch>
            <a:fillRect/>
          </a:stretch>
        </p:blipFill>
        <p:spPr bwMode="auto">
          <a:xfrm>
            <a:off x="6767736" y="2060848"/>
            <a:ext cx="2376264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970784" cy="1571774"/>
          </a:xfrm>
        </p:spPr>
        <p:txBody>
          <a:bodyPr>
            <a:noAutofit/>
          </a:bodyPr>
          <a:lstStyle/>
          <a:p>
            <a:r>
              <a:rPr lang="ru-RU" dirty="0" smtClean="0"/>
              <a:t>Стальмахов В. Чтобы покончить с терроризмом, нужно устранить его причины / В. Стальмахов // Российская Федерация сегодня. – 2010. - №20. – С.17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2166937"/>
            <a:ext cx="3970784" cy="4691063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Исламский терроризм – тема, которая постоянно присутствует в передачах телевидения, радио, почти не сходит со страниц газет. А недавний теракт во Владикавказе в очередной раз потряс не только Россию – весь мир. Атакам террористов в той или иной мере подвергаются все ведущие страны. Что же за словами «джихад», «шахид», в чем корни терроризма как с ним бороться? В данной статье речь пойдет именно об этом.</a:t>
            </a:r>
            <a:endParaRPr lang="ru-RU" sz="2000" dirty="0"/>
          </a:p>
        </p:txBody>
      </p:sp>
      <p:pic>
        <p:nvPicPr>
          <p:cNvPr id="18433" name="Picture 1" descr="D:\Мои документы\Алена\скан Еглевская\1 - 002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53" t="1018" r="5072" b="6713"/>
          <a:stretch>
            <a:fillRect/>
          </a:stretch>
        </p:blipFill>
        <p:spPr bwMode="auto">
          <a:xfrm>
            <a:off x="4860032" y="404664"/>
            <a:ext cx="3240360" cy="4824536"/>
          </a:xfrm>
          <a:prstGeom prst="rect">
            <a:avLst/>
          </a:prstGeom>
          <a:noFill/>
        </p:spPr>
      </p:pic>
      <p:pic>
        <p:nvPicPr>
          <p:cNvPr id="18434" name="Picture 2" descr="D:\Мои документы\Алена\скан Еглевская\1 - 0024.tif"/>
          <p:cNvPicPr>
            <a:picLocks noChangeAspect="1" noChangeArrowheads="1"/>
          </p:cNvPicPr>
          <p:nvPr/>
        </p:nvPicPr>
        <p:blipFill>
          <a:blip r:embed="rId3" cstate="print"/>
          <a:srcRect l="6870" t="6902" r="1070"/>
          <a:stretch>
            <a:fillRect/>
          </a:stretch>
        </p:blipFill>
        <p:spPr bwMode="auto">
          <a:xfrm>
            <a:off x="5436096" y="1628800"/>
            <a:ext cx="3240360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3970784" cy="1162050"/>
          </a:xfrm>
        </p:spPr>
        <p:txBody>
          <a:bodyPr>
            <a:noAutofit/>
          </a:bodyPr>
          <a:lstStyle/>
          <a:p>
            <a:pPr algn="just"/>
            <a:r>
              <a:rPr lang="ru-RU" dirty="0" smtClean="0"/>
              <a:t>Искужин Р. Мир без войн и терактов? Это реально / </a:t>
            </a:r>
            <a:br>
              <a:rPr lang="ru-RU" dirty="0" smtClean="0"/>
            </a:br>
            <a:r>
              <a:rPr lang="ru-RU" dirty="0" smtClean="0"/>
              <a:t>Р. Искужин // Российская Федерация сегодня. – 2010. - №5.– С.17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2166937"/>
            <a:ext cx="3970784" cy="469106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/>
              <a:t>11 сентября 2001 года в буквальном смысле потрясло мир.  Тогда, как известно, в результате атаки террористов на Нью-Йорки Вашингтон разрушен Всемирный торговый центр, погибло около 3000 человек. Было и до этого немало терактов, совершенных отдельными лицами, преступными группами и сообществами. Этот теракт превзошел их по масштабам и дерзости. Угроза терроризма носит глобальный характер. Значит, и противостоять ей надо сообща.</a:t>
            </a:r>
            <a:endParaRPr lang="ru-RU" sz="2000" dirty="0"/>
          </a:p>
        </p:txBody>
      </p:sp>
      <p:pic>
        <p:nvPicPr>
          <p:cNvPr id="17409" name="Picture 1" descr="D:\Мои документы\Алена\скан Еглевская\1 - 0025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58" t="1018" r="7047" b="9322"/>
          <a:stretch>
            <a:fillRect/>
          </a:stretch>
        </p:blipFill>
        <p:spPr bwMode="auto">
          <a:xfrm>
            <a:off x="5004048" y="548680"/>
            <a:ext cx="3168352" cy="4680520"/>
          </a:xfrm>
          <a:prstGeom prst="rect">
            <a:avLst/>
          </a:prstGeom>
          <a:noFill/>
        </p:spPr>
      </p:pic>
      <p:pic>
        <p:nvPicPr>
          <p:cNvPr id="17410" name="Picture 2" descr="D:\Мои документы\Алена\скан Еглевская\1 - 0026.tif"/>
          <p:cNvPicPr>
            <a:picLocks noChangeAspect="1" noChangeArrowheads="1"/>
          </p:cNvPicPr>
          <p:nvPr/>
        </p:nvPicPr>
        <p:blipFill>
          <a:blip r:embed="rId3" cstate="print"/>
          <a:srcRect l="5595" t="7312"/>
          <a:stretch>
            <a:fillRect/>
          </a:stretch>
        </p:blipFill>
        <p:spPr bwMode="auto">
          <a:xfrm>
            <a:off x="5436096" y="1772816"/>
            <a:ext cx="3168351" cy="47525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3970784" cy="1162050"/>
          </a:xfrm>
        </p:spPr>
        <p:txBody>
          <a:bodyPr>
            <a:noAutofit/>
          </a:bodyPr>
          <a:lstStyle/>
          <a:p>
            <a:pPr algn="just"/>
            <a:r>
              <a:rPr lang="ru-RU" dirty="0" smtClean="0"/>
              <a:t>Усвяцов Б. Так ли боремся с терроризмом? / Б. Усвяцов // Российская Федерация сегодня. – 2011. - №6. – С.39-41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916832"/>
            <a:ext cx="3970784" cy="469106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/>
              <a:t>Что ни день, то потрясение – теракты следуют один за другим. Не успели отойти от Домодедово, как прогремели взрывы в дагестанском Губдене, погибли российские туристы в Приэльбрусье… События последнего времени, приведшие к большому числу человеческих жертв, убедительно показали, что государство практически потеряло контроль над безопасностью своих граждан. И это при том, что у него есть все для того, чтобы противостоять брошенному ему вызову – законы, сила, средства.</a:t>
            </a:r>
            <a:endParaRPr lang="ru-RU" sz="2000" dirty="0"/>
          </a:p>
        </p:txBody>
      </p:sp>
      <p:pic>
        <p:nvPicPr>
          <p:cNvPr id="4098" name="Picture 2" descr="D:\Мои документы\Алена\скан Еглевская\1 - 002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53" r="5072" b="6713"/>
          <a:stretch>
            <a:fillRect/>
          </a:stretch>
        </p:blipFill>
        <p:spPr bwMode="auto">
          <a:xfrm>
            <a:off x="4788024" y="404664"/>
            <a:ext cx="3168352" cy="4824536"/>
          </a:xfrm>
          <a:prstGeom prst="rect">
            <a:avLst/>
          </a:prstGeom>
          <a:noFill/>
        </p:spPr>
      </p:pic>
      <p:pic>
        <p:nvPicPr>
          <p:cNvPr id="4099" name="Picture 3" descr="D:\Мои документы\Алена\скан Еглевская\1 - 0022.tif"/>
          <p:cNvPicPr>
            <a:picLocks noChangeAspect="1" noChangeArrowheads="1"/>
          </p:cNvPicPr>
          <p:nvPr/>
        </p:nvPicPr>
        <p:blipFill>
          <a:blip r:embed="rId3" cstate="print"/>
          <a:srcRect l="7137" t="6001" r="2374"/>
          <a:stretch>
            <a:fillRect/>
          </a:stretch>
        </p:blipFill>
        <p:spPr bwMode="auto">
          <a:xfrm>
            <a:off x="5436096" y="1628800"/>
            <a:ext cx="3168352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3970784" cy="1162050"/>
          </a:xfrm>
        </p:spPr>
        <p:txBody>
          <a:bodyPr>
            <a:noAutofit/>
          </a:bodyPr>
          <a:lstStyle/>
          <a:p>
            <a:pPr algn="just"/>
            <a:r>
              <a:rPr lang="ru-RU" dirty="0" smtClean="0"/>
              <a:t>Линдер И. «Милитаризация общества – очередной миф» / </a:t>
            </a:r>
            <a:br>
              <a:rPr lang="ru-RU" dirty="0" smtClean="0"/>
            </a:br>
            <a:r>
              <a:rPr lang="ru-RU" dirty="0" smtClean="0"/>
              <a:t>И. Линдер // Российская Федерация сегодня. – 2015. - №5. – С.26-29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2166937"/>
            <a:ext cx="3970784" cy="414238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000" dirty="0" smtClean="0"/>
              <a:t>В статье рассказывается о мерах, которые предпринимаются для борьбы с терроризмом. Терроризм сегодня действительно реальная грозная опасность. Он дестабилизирует и повергает в прах целые страны. Особенность нашей эпохи в том, что терроризм стал мощнейшим политическим инструментом и в то же время приобрел такую многоликость, что сплошь и рядом выступает в абсолютно неожиданном, в том числе демократически завуалированном, образе.</a:t>
            </a:r>
            <a:endParaRPr lang="ru-RU" sz="2000" dirty="0"/>
          </a:p>
        </p:txBody>
      </p:sp>
      <p:pic>
        <p:nvPicPr>
          <p:cNvPr id="2050" name="Picture 2" descr="D:\Мои документы\Алена\скан Еглевская\1 - 0014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58" r="5072" b="7943"/>
          <a:stretch>
            <a:fillRect/>
          </a:stretch>
        </p:blipFill>
        <p:spPr bwMode="auto">
          <a:xfrm>
            <a:off x="4572000" y="188640"/>
            <a:ext cx="3456384" cy="5388198"/>
          </a:xfrm>
          <a:prstGeom prst="rect">
            <a:avLst/>
          </a:prstGeom>
          <a:noFill/>
        </p:spPr>
      </p:pic>
      <p:pic>
        <p:nvPicPr>
          <p:cNvPr id="2051" name="Picture 3" descr="D:\Мои документы\Алена\скан Еглевская\1 - 0015.tif"/>
          <p:cNvPicPr>
            <a:picLocks noChangeAspect="1" noChangeArrowheads="1"/>
          </p:cNvPicPr>
          <p:nvPr/>
        </p:nvPicPr>
        <p:blipFill>
          <a:blip r:embed="rId3" cstate="print"/>
          <a:srcRect l="635" t="577" r="5361" b="8142"/>
          <a:stretch>
            <a:fillRect/>
          </a:stretch>
        </p:blipFill>
        <p:spPr bwMode="auto">
          <a:xfrm>
            <a:off x="5436096" y="1124744"/>
            <a:ext cx="3456384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pressa.ru/media/cache/a2/a3/a2a3c068847d9b8c91faa2ad18225da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548680"/>
            <a:ext cx="2914650" cy="41243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970784" cy="1162050"/>
          </a:xfrm>
        </p:spPr>
        <p:txBody>
          <a:bodyPr/>
          <a:lstStyle/>
          <a:p>
            <a:pPr algn="just"/>
            <a:r>
              <a:rPr lang="ru-RU" dirty="0" smtClean="0"/>
              <a:t>Егоров И. Спецназ уходит в сеть / И. Егоров // Российская газета. – 2016. – 10 марта (49). – С. 6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2166937"/>
            <a:ext cx="3970784" cy="4070375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/>
              <a:t>В статье повествуется о создании комитета направленного на борьбу с террористическими угрозами. Национальный антитеррористический комитет был образован 10 марта 2006 года, для координации антитеррористических действий, также был создан Федеральный оперативный штаб. Аналогичный подход был использован и при организации противодействия терроризму во всех субъектах России.</a:t>
            </a:r>
            <a:endParaRPr lang="ru-RU" sz="2000" dirty="0"/>
          </a:p>
        </p:txBody>
      </p:sp>
      <p:pic>
        <p:nvPicPr>
          <p:cNvPr id="10242" name="Picture 2" descr="C:\Documents and Settings\sorokina_an\Рабочий стол\Алене\2 - 00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822" t="2421" r="1611" b="1679"/>
          <a:stretch>
            <a:fillRect/>
          </a:stretch>
        </p:blipFill>
        <p:spPr bwMode="auto">
          <a:xfrm>
            <a:off x="4572000" y="1628800"/>
            <a:ext cx="4104456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tulasmi.ru/content/uploads/2014/09/20140903-leninsk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://svagor.com/wp-content/uploads/2012/03/%D0%BF%D0%BE%D0%BA%D1%83%D1%88%D0%B5%D0%BD%D0%B8%D0%B5-%D0%BD%D0%B0-%D0%B6%D0%B8%D0%B7%D0%BD%D1%8C-%D0%90%D0%BB%D0%B5%D0%BA%D1%81%D0%B0%D0%BD%D0%B4%D1%80%D0%B0-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547664" y="692696"/>
            <a:ext cx="565250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История терроризма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0"/>
            <a:ext cx="67249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Терроризм в Древнем мире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811012"/>
            <a:ext cx="87667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Одна из наиболее ранних террористических группировок — иудейская секта сикариев («кинжальщиков»), действовавшая в Иудее в I веке н. э. Члены секты практиковали убийства представителей еврейской знати, выступавших за мир с римлянами и обвинявшихся ими в отступничестве от религии и национальных интересов и «коллаборационизме» с римской властью. В качестве оружия сикарии использовали кинжал или короткий меч — «сику». </a:t>
            </a:r>
            <a:endParaRPr lang="ru-RU" sz="2400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5058" name="Picture 2" descr="http://atz-box.ru/images/stories/01.2015/articel/zagadki-istorii-18-12-2/sikarii/sikari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36712"/>
            <a:ext cx="3888432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4" name="Picture 2" descr="http://i2.guns.ru/forums/icons/forum_pictures/001002/10025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836712"/>
            <a:ext cx="1831851" cy="3004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2295</TotalTime>
  <Words>4460</Words>
  <Application>Microsoft Office PowerPoint</Application>
  <PresentationFormat>Экран (4:3)</PresentationFormat>
  <Paragraphs>179</Paragraphs>
  <Slides>76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Террористический акт в Московском метрополитене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Лынёв Р. Взрыв в Минском метро/ Р. Лынёв // Российская Федерация сегодня. – 2011. - №9. – С.53</vt:lpstr>
      <vt:lpstr>Без срока давности // Российская Федерация сегодня. – 2014. - №1-2. – С.18-21</vt:lpstr>
      <vt:lpstr>Воронина Ю. Целились в метро / Ю. Воронина // Российская газета. – 2016. – 9 февраля (26). – С. 6 </vt:lpstr>
      <vt:lpstr>Алиев Т. Прорваться не смог / Т. Алиев // Российская газета. – 2016. – 16 февраля (32). – С. 7 </vt:lpstr>
      <vt:lpstr>Шестаков Е. Европе объявили войну / Е. Шестаков // Российская газета. – 2016. – 23 марта (60). –  С. 7</vt:lpstr>
      <vt:lpstr>Макарычев М. Пришли в кафе / М. Макарычев, А. Федякина // Российская газета. – 2016. – 10 июня (128). – С. 8  </vt:lpstr>
      <vt:lpstr>Дунаевский И. Америку снова расстреляли / И. Дунаевский // Российская газета. – 2016. – 14 июня (127). – С. 8  </vt:lpstr>
      <vt:lpstr>Прокофьев В. Абалла орудовал ножом / В. Прокофьев // // Российская газета. – 2016. – 15 июня (128). – С. 8</vt:lpstr>
      <vt:lpstr>Федякина А. Поминки под пулями / А. Федякина // Российская газета. – 2016. – 16 июня (129). – С. 8 </vt:lpstr>
      <vt:lpstr>Макарычев М. Бойня в воздушной гавани / М. Макарычев, Л. Пчельников // Российская газета. – 2016. – 30 июня (141). – С. 8</vt:lpstr>
      <vt:lpstr>Шестаков Е. Откуда в Бельгию попали террористы? / Е. Шестаков // Российская газета. – 2016. – 24 марта (61). –  С. 8</vt:lpstr>
      <vt:lpstr>Велигжанина А. Спецслужбам Франции нельзя было расслабляться после футбольного чемпионата / А. Велигжанина // Комсомольская правда. – 2016. – 21-26 июля (29-т). – С.2-3 </vt:lpstr>
      <vt:lpstr>Овчинский В. Кто порождает глобальный терроризм? /  В. Овчинский // Российская Федерация сегодня. – 2009. - №2. – С. 44-45</vt:lpstr>
      <vt:lpstr>Стальмахов В. Чтобы покончить с терроризмом, нужно устранить его причины / В. Стальмахов // Российская Федерация сегодня. – 2010. - №20. – С.17</vt:lpstr>
      <vt:lpstr>Искужин Р. Мир без войн и терактов? Это реально /  Р. Искужин // Российская Федерация сегодня. – 2010. - №5.– С.17</vt:lpstr>
      <vt:lpstr>Усвяцов Б. Так ли боремся с терроризмом? / Б. Усвяцов // Российская Федерация сегодня. – 2011. - №6. – С.39-41</vt:lpstr>
      <vt:lpstr>Линдер И. «Милитаризация общества – очередной миф» /  И. Линдер // Российская Федерация сегодня. – 2015. - №5. – С.26-29</vt:lpstr>
      <vt:lpstr>Егоров И. Спецназ уходит в сеть / И. Егоров // Российская газета. – 2016. – 10 марта (49). – С. 6 </vt:lpstr>
      <vt:lpstr>Слайд 76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krisanova_tn</cp:lastModifiedBy>
  <cp:revision>209</cp:revision>
  <dcterms:modified xsi:type="dcterms:W3CDTF">2016-08-29T07:20:48Z</dcterms:modified>
</cp:coreProperties>
</file>